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6" r:id="rId3"/>
    <p:sldId id="278" r:id="rId4"/>
    <p:sldId id="258" r:id="rId5"/>
    <p:sldId id="292" r:id="rId6"/>
    <p:sldId id="294" r:id="rId7"/>
    <p:sldId id="1197" r:id="rId8"/>
    <p:sldId id="1198" r:id="rId9"/>
    <p:sldId id="291" r:id="rId10"/>
    <p:sldId id="1200" r:id="rId11"/>
    <p:sldId id="1201" r:id="rId12"/>
    <p:sldId id="1202" r:id="rId13"/>
    <p:sldId id="1203" r:id="rId14"/>
    <p:sldId id="1199" r:id="rId15"/>
    <p:sldId id="293" r:id="rId16"/>
    <p:sldId id="272" r:id="rId17"/>
    <p:sldId id="273" r:id="rId18"/>
    <p:sldId id="27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1204" r:id="rId31"/>
    <p:sldId id="290" r:id="rId32"/>
    <p:sldId id="275" r:id="rId33"/>
    <p:sldId id="270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남현" initials="김남" lastIdx="1" clrIdx="0">
    <p:extLst>
      <p:ext uri="{19B8F6BF-5375-455C-9EA6-DF929625EA0E}">
        <p15:presenceInfo xmlns:p15="http://schemas.microsoft.com/office/powerpoint/2012/main" userId="bb7b9d5dc728d8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99"/>
    <a:srgbClr val="FF006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91596D-6428-D744-8F35-AC6E1E29C5CD}" v="172" dt="2022-10-07T03:59:00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 autoAdjust="0"/>
    <p:restoredTop sz="93896" autoAdjust="0"/>
  </p:normalViewPr>
  <p:slideViewPr>
    <p:cSldViewPr>
      <p:cViewPr varScale="1">
        <p:scale>
          <a:sx n="94" d="100"/>
          <a:sy n="94" d="100"/>
        </p:scale>
        <p:origin x="63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23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79D73-B81E-8147-8D6C-2185A1419FEB}" type="datetimeFigureOut">
              <a:rPr kumimoji="1" lang="ko-Kore-KR" altLang="en-US" smtClean="0"/>
              <a:t>10/07/2022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1D19E-E56F-2046-896D-B13CE8E0BF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459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영화 예매 프로그램의 발표를 맡게 된 </a:t>
            </a:r>
            <a:r>
              <a:rPr lang="ko-KR" altLang="en-US" dirty="0" err="1"/>
              <a:t>김남현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baseline="0" dirty="0"/>
              <a:t>이번 프로젝트에서 자바와 </a:t>
            </a:r>
            <a:r>
              <a:rPr lang="en-US" altLang="ko-KR" baseline="0" dirty="0" err="1"/>
              <a:t>jdbc</a:t>
            </a:r>
            <a:r>
              <a:rPr lang="ko-KR" altLang="en-US" baseline="0" dirty="0"/>
              <a:t>로 영화 예매 프로그램을 구현해봤습니다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1794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621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341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898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074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6703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944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8973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7770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7514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D19E-E56F-2046-896D-B13CE8E0BF9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90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42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0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07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2AD23A-2BBF-B04A-8F28-D7664E0391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4926" y="-1386"/>
            <a:ext cx="4377902" cy="6871974"/>
          </a:xfrm>
          <a:custGeom>
            <a:avLst/>
            <a:gdLst>
              <a:gd name="connsiteX0" fmla="*/ 40805 w 5837202"/>
              <a:gd name="connsiteY0" fmla="*/ 0 h 6871974"/>
              <a:gd name="connsiteX1" fmla="*/ 1882650 w 5837202"/>
              <a:gd name="connsiteY1" fmla="*/ 0 h 6871974"/>
              <a:gd name="connsiteX2" fmla="*/ 3860278 w 5837202"/>
              <a:gd name="connsiteY2" fmla="*/ 3435987 h 6871974"/>
              <a:gd name="connsiteX3" fmla="*/ 4469536 w 5837202"/>
              <a:gd name="connsiteY3" fmla="*/ 4495206 h 6871974"/>
              <a:gd name="connsiteX4" fmla="*/ 5837202 w 5837202"/>
              <a:gd name="connsiteY4" fmla="*/ 6871974 h 6871974"/>
              <a:gd name="connsiteX5" fmla="*/ 1347966 w 5837202"/>
              <a:gd name="connsiteY5" fmla="*/ 6871974 h 6871974"/>
              <a:gd name="connsiteX6" fmla="*/ 19699 w 5837202"/>
              <a:gd name="connsiteY6" fmla="*/ 4564514 h 6871974"/>
              <a:gd name="connsiteX7" fmla="*/ 0 w 5837202"/>
              <a:gd name="connsiteY7" fmla="*/ 4529510 h 6871974"/>
              <a:gd name="connsiteX8" fmla="*/ 9849 w 5837202"/>
              <a:gd name="connsiteY8" fmla="*/ 3435987 h 6871974"/>
              <a:gd name="connsiteX9" fmla="*/ 19699 w 5837202"/>
              <a:gd name="connsiteY9" fmla="*/ 2308160 h 687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37202" h="6871974">
                <a:moveTo>
                  <a:pt x="40805" y="0"/>
                </a:moveTo>
                <a:lnTo>
                  <a:pt x="1882650" y="0"/>
                </a:lnTo>
                <a:lnTo>
                  <a:pt x="3860278" y="3435987"/>
                </a:lnTo>
                <a:lnTo>
                  <a:pt x="4469536" y="4495206"/>
                </a:lnTo>
                <a:lnTo>
                  <a:pt x="5837202" y="6871974"/>
                </a:lnTo>
                <a:lnTo>
                  <a:pt x="1347966" y="6871974"/>
                </a:lnTo>
                <a:lnTo>
                  <a:pt x="19699" y="4564514"/>
                </a:lnTo>
                <a:lnTo>
                  <a:pt x="0" y="4529510"/>
                </a:lnTo>
                <a:lnTo>
                  <a:pt x="9849" y="3435987"/>
                </a:lnTo>
                <a:lnTo>
                  <a:pt x="19699" y="230816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8960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45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1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5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3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8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0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42724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E4CBE-0B8E-41E2-890A-0329C8EBCED4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23725-0A3D-4AD6-8F53-87CCC9F7C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6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8" y="0"/>
            <a:ext cx="916964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6653" y="3176832"/>
            <a:ext cx="419433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dist"/>
            <a:r>
              <a:rPr lang="ko-KR" altLang="en-US" sz="2800" b="1" spc="3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영화 예매 프로그램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223628" y="3848692"/>
            <a:ext cx="6696744" cy="307777"/>
            <a:chOff x="1223628" y="3134128"/>
            <a:chExt cx="6696744" cy="307777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223628" y="3300372"/>
              <a:ext cx="669674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27302" y="3134128"/>
              <a:ext cx="166917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algn="dist"/>
              <a:r>
                <a:rPr lang="en-US" altLang="ko-KR" sz="1400" b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Open Sans Extrabold" panose="020B0906030804020204" pitchFamily="34" charset="0"/>
                </a:rPr>
                <a:t>Java</a:t>
              </a:r>
              <a:r>
                <a:rPr lang="ko-KR" altLang="en-US" sz="1400" b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Open Sans Extrabold" panose="020B0906030804020204" pitchFamily="34" charset="0"/>
                </a:rPr>
                <a:t> </a:t>
              </a:r>
              <a:r>
                <a:rPr lang="en-US" altLang="ko-KR" sz="1400" b="1" spc="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Open Sans Extrabold" panose="020B0906030804020204" pitchFamily="34" charset="0"/>
                </a:rPr>
                <a:t>Project</a:t>
              </a:r>
              <a:endParaRPr lang="ko-KR" altLang="en-US" sz="14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26665" y="6237312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dist"/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이젠 아카데미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김남현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832684" y="1210430"/>
            <a:ext cx="1452984" cy="1452984"/>
            <a:chOff x="3832684" y="1196752"/>
            <a:chExt cx="1452984" cy="1452984"/>
          </a:xfrm>
          <a:solidFill>
            <a:schemeClr val="bg1"/>
          </a:solidFill>
        </p:grpSpPr>
        <p:sp>
          <p:nvSpPr>
            <p:cNvPr id="36" name="타원 35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4" name="타원 43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2" name="타원 41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0" name="타원 39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그룹 45"/>
          <p:cNvGrpSpPr/>
          <p:nvPr/>
        </p:nvGrpSpPr>
        <p:grpSpPr>
          <a:xfrm>
            <a:off x="1828095" y="1583294"/>
            <a:ext cx="1206759" cy="1206759"/>
            <a:chOff x="3832684" y="1196752"/>
            <a:chExt cx="1452984" cy="1452984"/>
          </a:xfrm>
          <a:solidFill>
            <a:schemeClr val="bg1"/>
          </a:solidFill>
        </p:grpSpPr>
        <p:sp>
          <p:nvSpPr>
            <p:cNvPr id="47" name="타원 46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55" name="타원 54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53" name="타원 52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51" name="타원 50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54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899592" y="265756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1.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클래스 다이어그램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F4C499B-5C14-9B4B-18D3-08C1ADEECB17}"/>
              </a:ext>
            </a:extLst>
          </p:cNvPr>
          <p:cNvSpPr/>
          <p:nvPr/>
        </p:nvSpPr>
        <p:spPr>
          <a:xfrm>
            <a:off x="376576" y="1336317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55233-4E8E-00CE-F9B0-D88A7BEDD0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03" y="1615005"/>
            <a:ext cx="6372200" cy="45429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4A3468-79C0-B6BA-9A4B-655B8FC891EF}"/>
              </a:ext>
            </a:extLst>
          </p:cNvPr>
          <p:cNvSpPr/>
          <p:nvPr/>
        </p:nvSpPr>
        <p:spPr>
          <a:xfrm>
            <a:off x="1564200" y="1615005"/>
            <a:ext cx="6372200" cy="454297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C8EDE5-5536-0E7D-EF5C-A085631E3039}"/>
              </a:ext>
            </a:extLst>
          </p:cNvPr>
          <p:cNvSpPr txBox="1"/>
          <p:nvPr/>
        </p:nvSpPr>
        <p:spPr>
          <a:xfrm>
            <a:off x="1564200" y="917847"/>
            <a:ext cx="6104144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필드와</a:t>
            </a:r>
            <a:r>
              <a:rPr kumimoji="1" lang="ko-KR" altLang="en-US" sz="1100" dirty="0"/>
              <a:t> 메서드가 포함된 자세한 클래스 다이어그램은 폴더 내의</a:t>
            </a:r>
            <a:endParaRPr kumimoji="1" lang="en-US" altLang="ko-KR" sz="1100" dirty="0"/>
          </a:p>
          <a:p>
            <a:pPr algn="l">
              <a:lnSpc>
                <a:spcPct val="150000"/>
              </a:lnSpc>
            </a:pPr>
            <a:r>
              <a:rPr kumimoji="1" lang="en-US" altLang="ko-KR" sz="1100" dirty="0"/>
              <a:t>(</a:t>
            </a:r>
            <a:r>
              <a:rPr kumimoji="1" lang="ko-KR" altLang="en-US" sz="1100" dirty="0"/>
              <a:t>클래스 다이어그램</a:t>
            </a:r>
            <a:r>
              <a:rPr kumimoji="1" lang="en-US" altLang="ko-KR" sz="1100" dirty="0"/>
              <a:t>(</a:t>
            </a:r>
            <a:r>
              <a:rPr kumimoji="1" lang="ko-KR" altLang="en-US" sz="1100" dirty="0"/>
              <a:t>전체</a:t>
            </a:r>
            <a:r>
              <a:rPr kumimoji="1" lang="en-US" altLang="ko-KR" sz="1100" dirty="0"/>
              <a:t>))</a:t>
            </a:r>
            <a:r>
              <a:rPr kumimoji="1" lang="ko-KR" altLang="en-US" sz="1100" dirty="0"/>
              <a:t>을 참고해 주세요</a:t>
            </a:r>
            <a:endParaRPr kumimoji="1"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28999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899592" y="260648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2.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USECASE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F4C499B-5C14-9B4B-18D3-08C1ADEECB17}"/>
              </a:ext>
            </a:extLst>
          </p:cNvPr>
          <p:cNvSpPr/>
          <p:nvPr/>
        </p:nvSpPr>
        <p:spPr>
          <a:xfrm>
            <a:off x="376576" y="1336317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11BD0CC-955F-2EB5-11A8-0D752141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69" y="1057306"/>
            <a:ext cx="6477887" cy="49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3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899592" y="260648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3.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시퀀스 다이어그램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F4C499B-5C14-9B4B-18D3-08C1ADEECB17}"/>
              </a:ext>
            </a:extLst>
          </p:cNvPr>
          <p:cNvSpPr/>
          <p:nvPr/>
        </p:nvSpPr>
        <p:spPr>
          <a:xfrm>
            <a:off x="376576" y="1336317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72C03F-C28F-4F62-C21B-D810A1A11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22" y="1100086"/>
            <a:ext cx="6265509" cy="53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3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899592" y="260648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3.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ER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다이어그램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F4C499B-5C14-9B4B-18D3-08C1ADEECB17}"/>
              </a:ext>
            </a:extLst>
          </p:cNvPr>
          <p:cNvSpPr/>
          <p:nvPr/>
        </p:nvSpPr>
        <p:spPr>
          <a:xfrm>
            <a:off x="376576" y="1336317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7000-7302-46F0-DF54-7AF8A7903B08}"/>
              </a:ext>
            </a:extLst>
          </p:cNvPr>
          <p:cNvSpPr txBox="1"/>
          <p:nvPr/>
        </p:nvSpPr>
        <p:spPr>
          <a:xfrm>
            <a:off x="1926282" y="1740852"/>
            <a:ext cx="93610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200" dirty="0"/>
              <a:t>논리적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2BC4CC-34CD-D871-832F-30813ABCB98B}"/>
              </a:ext>
            </a:extLst>
          </p:cNvPr>
          <p:cNvSpPr txBox="1"/>
          <p:nvPr/>
        </p:nvSpPr>
        <p:spPr>
          <a:xfrm>
            <a:off x="5436096" y="1740851"/>
            <a:ext cx="115212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200" dirty="0"/>
              <a:t>물리적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3A6DA14-F22E-C795-7DEF-3E0FD63192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30" y="2104098"/>
            <a:ext cx="3407915" cy="27468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4FD67E-BDD0-A793-B2E9-5EFCAB94B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44" y="2104098"/>
            <a:ext cx="3429465" cy="27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257453" y="3333954"/>
            <a:ext cx="7414135" cy="4546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 및 코드 설명                    </a:t>
            </a:r>
          </a:p>
        </p:txBody>
      </p:sp>
      <p:sp>
        <p:nvSpPr>
          <p:cNvPr id="17" name="타원 16"/>
          <p:cNvSpPr/>
          <p:nvPr/>
        </p:nvSpPr>
        <p:spPr>
          <a:xfrm>
            <a:off x="395536" y="2852936"/>
            <a:ext cx="1368152" cy="1368152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832684" y="1196752"/>
            <a:ext cx="1452984" cy="1452984"/>
            <a:chOff x="3832684" y="1196752"/>
            <a:chExt cx="1452984" cy="1452984"/>
          </a:xfrm>
        </p:grpSpPr>
        <p:sp>
          <p:nvSpPr>
            <p:cNvPr id="20" name="타원 19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828096" y="1630889"/>
            <a:ext cx="1145486" cy="1145486"/>
            <a:chOff x="3832684" y="1196752"/>
            <a:chExt cx="1452984" cy="1452984"/>
          </a:xfrm>
        </p:grpSpPr>
        <p:sp>
          <p:nvSpPr>
            <p:cNvPr id="31" name="타원 30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3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681737" y="719866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유저 모드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A849512-C6AC-B589-0D76-07F32D24DDF2}"/>
              </a:ext>
            </a:extLst>
          </p:cNvPr>
          <p:cNvSpPr/>
          <p:nvPr/>
        </p:nvSpPr>
        <p:spPr>
          <a:xfrm>
            <a:off x="685026" y="3411588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관리자 모드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F4C499B-5C14-9B4B-18D3-08C1ADEECB17}"/>
              </a:ext>
            </a:extLst>
          </p:cNvPr>
          <p:cNvSpPr/>
          <p:nvPr/>
        </p:nvSpPr>
        <p:spPr>
          <a:xfrm>
            <a:off x="376576" y="1336317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68D023F-34FF-DAC2-E7E4-5248AC8B8FF2}"/>
              </a:ext>
            </a:extLst>
          </p:cNvPr>
          <p:cNvSpPr/>
          <p:nvPr/>
        </p:nvSpPr>
        <p:spPr>
          <a:xfrm>
            <a:off x="954339" y="1468211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1-1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로그인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회원가입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E68BF0B-4A73-AADE-BBBA-79F06AA65ED7}"/>
              </a:ext>
            </a:extLst>
          </p:cNvPr>
          <p:cNvSpPr/>
          <p:nvPr/>
        </p:nvSpPr>
        <p:spPr>
          <a:xfrm>
            <a:off x="952060" y="2095684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1-2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영화목록 조회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예매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E7ECD28E-0E1B-4F94-2245-F27F009E0271}"/>
              </a:ext>
            </a:extLst>
          </p:cNvPr>
          <p:cNvSpPr/>
          <p:nvPr/>
        </p:nvSpPr>
        <p:spPr>
          <a:xfrm>
            <a:off x="952059" y="2743227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1-3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회원정보 수정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예약취소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697FB2FC-D2D2-63A0-C2EB-48837E7B2B07}"/>
              </a:ext>
            </a:extLst>
          </p:cNvPr>
          <p:cNvSpPr/>
          <p:nvPr/>
        </p:nvSpPr>
        <p:spPr>
          <a:xfrm>
            <a:off x="941639" y="4200821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2-1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영화등록</a:t>
            </a: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56D20AC-AE4E-A79E-2FD4-00C8B632E7F7}"/>
              </a:ext>
            </a:extLst>
          </p:cNvPr>
          <p:cNvSpPr/>
          <p:nvPr/>
        </p:nvSpPr>
        <p:spPr>
          <a:xfrm>
            <a:off x="939360" y="4828294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2-2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영화목록 수정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삭제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AD56E19-A370-675B-8ABC-255B2A2BECB7}"/>
              </a:ext>
            </a:extLst>
          </p:cNvPr>
          <p:cNvSpPr/>
          <p:nvPr/>
        </p:nvSpPr>
        <p:spPr>
          <a:xfrm>
            <a:off x="939359" y="5475837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2-3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고객 예매관리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83F377-59CE-2734-3434-CFB988530EDD}"/>
              </a:ext>
            </a:extLst>
          </p:cNvPr>
          <p:cNvSpPr txBox="1"/>
          <p:nvPr/>
        </p:nvSpPr>
        <p:spPr>
          <a:xfrm>
            <a:off x="1422436" y="881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4035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CF0D9B4-48DC-D782-F6C2-7221C5FFC710}"/>
              </a:ext>
            </a:extLst>
          </p:cNvPr>
          <p:cNvSpPr/>
          <p:nvPr/>
        </p:nvSpPr>
        <p:spPr>
          <a:xfrm>
            <a:off x="1135341" y="2389670"/>
            <a:ext cx="3888432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1-1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로그인 및 회원가입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F9B0A16-CB74-5933-1904-B46186BB8D17}"/>
              </a:ext>
            </a:extLst>
          </p:cNvPr>
          <p:cNvSpPr/>
          <p:nvPr/>
        </p:nvSpPr>
        <p:spPr>
          <a:xfrm>
            <a:off x="1135341" y="198212"/>
            <a:ext cx="3373694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시작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BADF4EF-FAA7-0FAC-DC61-8CBA2A089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93" y="4201490"/>
            <a:ext cx="3403972" cy="3843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A831964-BEE7-4296-0804-7B926976E64E}"/>
              </a:ext>
            </a:extLst>
          </p:cNvPr>
          <p:cNvSpPr txBox="1"/>
          <p:nvPr/>
        </p:nvSpPr>
        <p:spPr>
          <a:xfrm>
            <a:off x="1439652" y="3407618"/>
            <a:ext cx="356768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dirty="0"/>
              <a:t>아이디와 비밀번호를 입력 받아 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en-US" altLang="ko-KR" sz="1000" dirty="0"/>
              <a:t>DB</a:t>
            </a:r>
            <a:r>
              <a:rPr kumimoji="1" lang="ko-KR" altLang="en-US" sz="1000" dirty="0"/>
              <a:t>에서 입력된 아이디와 일치하는 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en-US" altLang="ko-Kore-KR" sz="1000" dirty="0"/>
              <a:t>User</a:t>
            </a:r>
            <a:r>
              <a:rPr kumimoji="1" lang="ko-KR" altLang="en-US" sz="1000" dirty="0"/>
              <a:t> 객체를 가져와 확인합니다</a:t>
            </a:r>
            <a:endParaRPr kumimoji="1" lang="en-US" altLang="ko-KR" sz="1000" dirty="0"/>
          </a:p>
        </p:txBody>
      </p:sp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7473619E-12B0-E03F-2B82-4471462A4F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21" y="703700"/>
            <a:ext cx="3368342" cy="1533793"/>
          </a:xfrm>
          <a:prstGeom prst="rect">
            <a:avLst/>
          </a:prstGeom>
        </p:spPr>
      </p:pic>
      <p:pic>
        <p:nvPicPr>
          <p:cNvPr id="65" name="그림 64" descr="텍스트이(가) 표시된 사진&#10;&#10;자동 생성된 설명">
            <a:extLst>
              <a:ext uri="{FF2B5EF4-FFF2-40B4-BE49-F238E27FC236}">
                <a16:creationId xmlns:a16="http://schemas.microsoft.com/office/drawing/2014/main" id="{3F1980B1-914E-19FC-A0E3-255F9DC3F7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76" y="4696714"/>
            <a:ext cx="2266133" cy="1670921"/>
          </a:xfrm>
          <a:prstGeom prst="rect">
            <a:avLst/>
          </a:prstGeom>
        </p:spPr>
      </p:pic>
      <p:pic>
        <p:nvPicPr>
          <p:cNvPr id="66" name="그림 65" descr="텍스트이(가) 표시된 사진&#10;&#10;자동 생성된 설명">
            <a:extLst>
              <a:ext uri="{FF2B5EF4-FFF2-40B4-BE49-F238E27FC236}">
                <a16:creationId xmlns:a16="http://schemas.microsoft.com/office/drawing/2014/main" id="{8448D935-3D80-402C-CABB-D2C3411146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35" y="2933497"/>
            <a:ext cx="2040146" cy="52171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9E72786-C893-0334-0CBD-DB84EF1AD678}"/>
              </a:ext>
            </a:extLst>
          </p:cNvPr>
          <p:cNvSpPr txBox="1"/>
          <p:nvPr/>
        </p:nvSpPr>
        <p:spPr>
          <a:xfrm>
            <a:off x="1426970" y="6290601"/>
            <a:ext cx="1656184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아이디와 비밀번호가 일치하면 로그인 성공</a:t>
            </a:r>
            <a:endParaRPr kumimoji="1" lang="en-US" altLang="ko-KR" sz="1000" dirty="0"/>
          </a:p>
        </p:txBody>
      </p:sp>
      <p:pic>
        <p:nvPicPr>
          <p:cNvPr id="68" name="그림 67" descr="텍스트이(가) 표시된 사진&#10;&#10;자동 생성된 설명">
            <a:extLst>
              <a:ext uri="{FF2B5EF4-FFF2-40B4-BE49-F238E27FC236}">
                <a16:creationId xmlns:a16="http://schemas.microsoft.com/office/drawing/2014/main" id="{714B4A1A-3A65-FD15-D3C7-6A0ADFFA3A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44" y="2921432"/>
            <a:ext cx="2635656" cy="638596"/>
          </a:xfrm>
          <a:prstGeom prst="rect">
            <a:avLst/>
          </a:prstGeom>
        </p:spPr>
      </p:pic>
      <p:pic>
        <p:nvPicPr>
          <p:cNvPr id="69" name="그림 68" descr="텍스트이(가) 표시된 사진&#10;&#10;자동 생성된 설명">
            <a:extLst>
              <a:ext uri="{FF2B5EF4-FFF2-40B4-BE49-F238E27FC236}">
                <a16:creationId xmlns:a16="http://schemas.microsoft.com/office/drawing/2014/main" id="{F0295A20-1D49-B74C-A60B-AA6EB2B280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37" y="3668577"/>
            <a:ext cx="2131221" cy="63859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6E8E47E-E0D9-9F35-2485-2E62794A9498}"/>
              </a:ext>
            </a:extLst>
          </p:cNvPr>
          <p:cNvSpPr txBox="1"/>
          <p:nvPr/>
        </p:nvSpPr>
        <p:spPr>
          <a:xfrm>
            <a:off x="5108588" y="4291533"/>
            <a:ext cx="315863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해당</a:t>
            </a:r>
            <a:r>
              <a:rPr kumimoji="1" lang="ko-KR" altLang="en-US" sz="1000" dirty="0"/>
              <a:t> 아이디와 일치하는 유저가 </a:t>
            </a:r>
            <a:r>
              <a:rPr kumimoji="1" lang="en-US" altLang="ko-KR" sz="1000" dirty="0"/>
              <a:t>DB</a:t>
            </a:r>
            <a:r>
              <a:rPr kumimoji="1" lang="ko-KR" altLang="en-US" sz="1000" dirty="0"/>
              <a:t>에 없거나 비밀번호가 일치하지 않으면 로그인 실패</a:t>
            </a:r>
            <a:endParaRPr kumimoji="1" lang="en-US" altLang="ko-KR" sz="1000" dirty="0"/>
          </a:p>
        </p:txBody>
      </p:sp>
      <p:pic>
        <p:nvPicPr>
          <p:cNvPr id="73" name="그림 72" descr="텍스트이(가) 표시된 사진&#10;&#10;자동 생성된 설명">
            <a:extLst>
              <a:ext uri="{FF2B5EF4-FFF2-40B4-BE49-F238E27FC236}">
                <a16:creationId xmlns:a16="http://schemas.microsoft.com/office/drawing/2014/main" id="{8D5D16EA-FCCA-07C5-DAC9-0E7F466914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75" y="5466599"/>
            <a:ext cx="2119344" cy="124879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60D49DF-939B-BB4E-403E-56CD34D8ED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37" y="4843290"/>
            <a:ext cx="3158634" cy="4677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644005-09FD-8116-ABAA-0A6C89E768C4}"/>
              </a:ext>
            </a:extLst>
          </p:cNvPr>
          <p:cNvSpPr/>
          <p:nvPr/>
        </p:nvSpPr>
        <p:spPr>
          <a:xfrm>
            <a:off x="1447476" y="4696714"/>
            <a:ext cx="1828380" cy="6332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867738"/>
      </p:ext>
    </p:extLst>
  </p:cSld>
  <p:clrMapOvr>
    <a:masterClrMapping/>
  </p:clrMapOvr>
  <p:transition spd="slow" advTm="30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49294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A1FEB371-0E1A-DD6C-61B2-071DEA9660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16" y="195173"/>
            <a:ext cx="1995802" cy="133286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BC2955-68AE-B6F2-BBD4-CA92916AC332}"/>
              </a:ext>
            </a:extLst>
          </p:cNvPr>
          <p:cNvSpPr txBox="1"/>
          <p:nvPr/>
        </p:nvSpPr>
        <p:spPr>
          <a:xfrm>
            <a:off x="3609768" y="195173"/>
            <a:ext cx="284575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내부 회원가입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필터를 통과하면 가입 성공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자세한 코드는 </a:t>
            </a:r>
            <a:r>
              <a:rPr kumimoji="1" lang="en-US" altLang="ko-KR" sz="1000" dirty="0" err="1"/>
              <a:t>InputForm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</a:t>
            </a:r>
            <a:r>
              <a:rPr kumimoji="1" lang="en-US" altLang="ko-KR" sz="1000" dirty="0" err="1"/>
              <a:t>InputUtil</a:t>
            </a:r>
            <a:r>
              <a:rPr kumimoji="1" lang="ko-KR" altLang="en-US" sz="1000" dirty="0"/>
              <a:t> 참조</a:t>
            </a:r>
            <a:r>
              <a:rPr kumimoji="1" lang="en-US" altLang="ko-KR" sz="1000" dirty="0"/>
              <a:t>)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BA4F25E-5EE6-40D4-42EC-9433781E3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36" y="780644"/>
            <a:ext cx="2787650" cy="387350"/>
          </a:xfrm>
          <a:prstGeom prst="rect">
            <a:avLst/>
          </a:prstGeom>
        </p:spPr>
      </p:pic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041DCF5A-9B68-062E-C4C1-1F7347B465D6}"/>
              </a:ext>
            </a:extLst>
          </p:cNvPr>
          <p:cNvSpPr/>
          <p:nvPr/>
        </p:nvSpPr>
        <p:spPr>
          <a:xfrm>
            <a:off x="1144214" y="1744058"/>
            <a:ext cx="3888432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1-2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영화목록 조회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예매</a:t>
            </a:r>
          </a:p>
        </p:txBody>
      </p: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AFB1686C-9338-7D12-006F-F34DB28C83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16" y="2274046"/>
            <a:ext cx="4874577" cy="179352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B01FDCF-46D8-F09F-FDA9-4E98A154ED4F}"/>
              </a:ext>
            </a:extLst>
          </p:cNvPr>
          <p:cNvSpPr txBox="1"/>
          <p:nvPr/>
        </p:nvSpPr>
        <p:spPr>
          <a:xfrm>
            <a:off x="1498069" y="4308921"/>
            <a:ext cx="508558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예매</a:t>
            </a:r>
            <a:r>
              <a:rPr kumimoji="1" lang="ko-KR" altLang="en-US" sz="1000" dirty="0"/>
              <a:t> 가능한 </a:t>
            </a:r>
            <a:r>
              <a:rPr kumimoji="1" lang="en-US" altLang="ko-KR" sz="800" dirty="0"/>
              <a:t>(</a:t>
            </a:r>
            <a:r>
              <a:rPr kumimoji="1" lang="ko-KR" altLang="en-US" sz="800" dirty="0"/>
              <a:t>상영스케줄이 지나지 않은</a:t>
            </a:r>
            <a:r>
              <a:rPr kumimoji="1" lang="en-US" altLang="ko-KR" sz="800" dirty="0"/>
              <a:t>)</a:t>
            </a:r>
            <a:r>
              <a:rPr kumimoji="1" lang="ko-KR" altLang="en-US" sz="800" dirty="0"/>
              <a:t> </a:t>
            </a:r>
            <a:r>
              <a:rPr kumimoji="1" lang="ko-KR" altLang="en-US" sz="1000" dirty="0"/>
              <a:t>영화들의 리스트를 불러와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상영</a:t>
            </a:r>
            <a:r>
              <a:rPr kumimoji="1" lang="ko-KR" altLang="en-US" sz="1000" dirty="0"/>
              <a:t>스케줄의 순서대로 정렬합니다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49B2DB4-25A3-D32C-DBD8-81C7AB6E97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78" y="4890726"/>
            <a:ext cx="3456340" cy="69126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B6D21FA-0DB9-66C0-565C-6A8E154D64E8}"/>
              </a:ext>
            </a:extLst>
          </p:cNvPr>
          <p:cNvSpPr txBox="1"/>
          <p:nvPr/>
        </p:nvSpPr>
        <p:spPr>
          <a:xfrm>
            <a:off x="5128990" y="4958178"/>
            <a:ext cx="2952328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이전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다음페이지로 이동하거나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검색을 통해 원하는 영화를 선택합니다</a:t>
            </a:r>
            <a:endParaRPr kumimoji="1" lang="ko-Kore-KR" altLang="en-US" sz="1000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9E84B6D-A8E0-A5FB-F4BF-0AAE545B95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78" y="4155465"/>
            <a:ext cx="4559300" cy="158750"/>
          </a:xfrm>
          <a:prstGeom prst="rect">
            <a:avLst/>
          </a:prstGeom>
        </p:spPr>
      </p:pic>
      <p:pic>
        <p:nvPicPr>
          <p:cNvPr id="67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615C1BFE-26A6-D8A1-3032-EAFBE0609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78" y="5814233"/>
            <a:ext cx="3491335" cy="799924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0D15761-F4DD-C923-F5B3-67AFB548E733}"/>
              </a:ext>
            </a:extLst>
          </p:cNvPr>
          <p:cNvSpPr/>
          <p:nvPr/>
        </p:nvSpPr>
        <p:spPr>
          <a:xfrm>
            <a:off x="1514978" y="4956419"/>
            <a:ext cx="2880320" cy="2520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B320D1-70DC-27CC-2B65-7387396F6CA9}"/>
              </a:ext>
            </a:extLst>
          </p:cNvPr>
          <p:cNvSpPr/>
          <p:nvPr/>
        </p:nvSpPr>
        <p:spPr>
          <a:xfrm>
            <a:off x="1514978" y="6177650"/>
            <a:ext cx="1745667" cy="4365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EB0600-46A8-DE11-9420-1D54CA8B26FB}"/>
              </a:ext>
            </a:extLst>
          </p:cNvPr>
          <p:cNvSpPr/>
          <p:nvPr/>
        </p:nvSpPr>
        <p:spPr>
          <a:xfrm>
            <a:off x="3260645" y="4155465"/>
            <a:ext cx="1134653" cy="1443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275F0EE-01A2-50C1-EC89-6E48FD2207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90" y="5571591"/>
            <a:ext cx="3335538" cy="7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52720"/>
      </p:ext>
    </p:extLst>
  </p:cSld>
  <p:clrMapOvr>
    <a:masterClrMapping/>
  </p:clrMapOvr>
  <p:transition spd="slow" advTm="30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0E48EC8-F2A6-0F82-F167-EAADCBA997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11" y="107945"/>
            <a:ext cx="5652628" cy="23361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4BD0B9-7C45-E89E-3120-4A43FD8242D0}"/>
              </a:ext>
            </a:extLst>
          </p:cNvPr>
          <p:cNvSpPr txBox="1"/>
          <p:nvPr/>
        </p:nvSpPr>
        <p:spPr>
          <a:xfrm>
            <a:off x="1507561" y="2444066"/>
            <a:ext cx="2845589" cy="1239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선택</a:t>
            </a:r>
            <a:r>
              <a:rPr kumimoji="1" lang="ko-KR" altLang="en-US" sz="1000" dirty="0"/>
              <a:t>한 영화의 자세한 정보를 조회합니다</a:t>
            </a:r>
            <a:r>
              <a:rPr kumimoji="1" lang="en-US" altLang="ko-KR" sz="1000" dirty="0"/>
              <a:t>.</a:t>
            </a:r>
          </a:p>
          <a:p>
            <a:pPr algn="l">
              <a:lnSpc>
                <a:spcPct val="150000"/>
              </a:lnSpc>
            </a:pP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en-US" altLang="ko-KR" sz="1000" dirty="0"/>
              <a:t>(</a:t>
            </a:r>
            <a:r>
              <a:rPr kumimoji="1" lang="ko-KR" altLang="en-US" sz="1000" dirty="0"/>
              <a:t>예약테이블과 유저테이블을 이용해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선택한 영화</a:t>
            </a:r>
            <a:r>
              <a:rPr kumimoji="1" lang="en-US" altLang="ko-KR" sz="1000" dirty="0"/>
              <a:t>(</a:t>
            </a:r>
            <a:r>
              <a:rPr kumimoji="1" lang="en-US" altLang="ko-KR" sz="1000" b="1" dirty="0"/>
              <a:t>title)</a:t>
            </a:r>
            <a:r>
              <a:rPr kumimoji="1" lang="ko-KR" altLang="en-US" sz="1000" dirty="0"/>
              <a:t> 을</a:t>
            </a:r>
            <a:r>
              <a:rPr kumimoji="1" lang="ko-KR" altLang="en-US" sz="1000" b="1" dirty="0"/>
              <a:t> </a:t>
            </a:r>
            <a:r>
              <a:rPr kumimoji="1" lang="ko-KR" altLang="en-US" sz="1000" dirty="0"/>
              <a:t>예매한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회원들의 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통계를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가져왔습니다</a:t>
            </a:r>
            <a:r>
              <a:rPr kumimoji="1" lang="en-US" altLang="ko-KR" sz="1000" dirty="0"/>
              <a:t>.)</a:t>
            </a: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21CC81C2-98FB-0860-8A46-31FB81CBCE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4" y="3757582"/>
            <a:ext cx="6992856" cy="128228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621C7A-AF52-42AB-177F-A925FD104041}"/>
              </a:ext>
            </a:extLst>
          </p:cNvPr>
          <p:cNvSpPr/>
          <p:nvPr/>
        </p:nvSpPr>
        <p:spPr>
          <a:xfrm>
            <a:off x="1476312" y="764704"/>
            <a:ext cx="3959784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36A0E440-7194-0CC4-D85D-4292DBBC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34" y="5353878"/>
            <a:ext cx="3524746" cy="9337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F60C43-3E5E-B598-FB16-21A7FCF53124}"/>
              </a:ext>
            </a:extLst>
          </p:cNvPr>
          <p:cNvSpPr txBox="1"/>
          <p:nvPr/>
        </p:nvSpPr>
        <p:spPr>
          <a:xfrm>
            <a:off x="5115966" y="5427883"/>
            <a:ext cx="2431167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영화</a:t>
            </a:r>
            <a:r>
              <a:rPr kumimoji="1" lang="ko-KR" altLang="en-US" sz="1000" dirty="0"/>
              <a:t> 정보 조회 후 예매할 영화를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선택합니다</a:t>
            </a:r>
            <a:endParaRPr kumimoji="1" lang="ko-Kore-KR" altLang="en-US" sz="10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E830B1B-B029-A4DF-DEDE-F4D6800DA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3" y="2614758"/>
            <a:ext cx="2696423" cy="103708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47C4B7-3B2F-D066-570F-56F727ECA37B}"/>
              </a:ext>
            </a:extLst>
          </p:cNvPr>
          <p:cNvSpPr/>
          <p:nvPr/>
        </p:nvSpPr>
        <p:spPr>
          <a:xfrm>
            <a:off x="4716016" y="3212976"/>
            <a:ext cx="1080120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16450"/>
      </p:ext>
    </p:extLst>
  </p:cSld>
  <p:clrMapOvr>
    <a:masterClrMapping/>
  </p:clrMapOvr>
  <p:transition spd="slow" advTm="300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B7C5F419-C1AD-CB7E-166C-371DAB3498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07" y="334504"/>
            <a:ext cx="1649717" cy="7273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7314D7D-B6AC-5B2C-8038-A312F60B60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07" y="1200657"/>
            <a:ext cx="4099172" cy="20564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99010F-E69F-C4AB-FD0E-B31820B7AD85}"/>
              </a:ext>
            </a:extLst>
          </p:cNvPr>
          <p:cNvSpPr txBox="1"/>
          <p:nvPr/>
        </p:nvSpPr>
        <p:spPr>
          <a:xfrm>
            <a:off x="3637887" y="293524"/>
            <a:ext cx="3024336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만약 선택한 영화가 이미 예매한 영화이거나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해당 영화의 상영스케줄에 다른 영화를 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예매 중 이라면 더이상 진행할 수 없습니다</a:t>
            </a:r>
            <a:r>
              <a:rPr kumimoji="1" lang="en-US" altLang="ko-KR" sz="1000" dirty="0"/>
              <a:t>.</a:t>
            </a:r>
            <a:endParaRPr kumimoji="1" lang="ko-Kore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87F609-1706-F884-F49B-B46E35768BB0}"/>
              </a:ext>
            </a:extLst>
          </p:cNvPr>
          <p:cNvSpPr/>
          <p:nvPr/>
        </p:nvSpPr>
        <p:spPr>
          <a:xfrm>
            <a:off x="1724457" y="846932"/>
            <a:ext cx="1540799" cy="2149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D8F5DD-9096-96CD-7DF5-CA33E3202A69}"/>
              </a:ext>
            </a:extLst>
          </p:cNvPr>
          <p:cNvSpPr/>
          <p:nvPr/>
        </p:nvSpPr>
        <p:spPr>
          <a:xfrm>
            <a:off x="2051720" y="1200657"/>
            <a:ext cx="3725359" cy="1833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03742CD8-54C8-2D2F-B6F8-D9FCA1366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76" y="1711570"/>
            <a:ext cx="5226322" cy="20576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7E4B9B6-009E-CAEF-10AD-0EEA9F35162D}"/>
              </a:ext>
            </a:extLst>
          </p:cNvPr>
          <p:cNvSpPr txBox="1"/>
          <p:nvPr/>
        </p:nvSpPr>
        <p:spPr>
          <a:xfrm>
            <a:off x="6408204" y="5014595"/>
            <a:ext cx="18002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선택한</a:t>
            </a:r>
            <a:r>
              <a:rPr kumimoji="1" lang="ko-KR" altLang="en-US" sz="1000" dirty="0"/>
              <a:t> 영화의 유효성을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체크하는 코드</a:t>
            </a:r>
            <a:endParaRPr kumimoji="1" lang="ko-Kore-KR" altLang="en-US" sz="1000" dirty="0"/>
          </a:p>
        </p:txBody>
      </p:sp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0EF37095-DC35-6BE8-284F-B592BA526A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76" y="4023466"/>
            <a:ext cx="4580893" cy="261299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1CC78FD-A18C-1E8C-0770-94B13E8460FF}"/>
              </a:ext>
            </a:extLst>
          </p:cNvPr>
          <p:cNvSpPr/>
          <p:nvPr/>
        </p:nvSpPr>
        <p:spPr>
          <a:xfrm>
            <a:off x="1835696" y="4861914"/>
            <a:ext cx="4320480" cy="15057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18106"/>
      </p:ext>
    </p:extLst>
  </p:cSld>
  <p:clrMapOvr>
    <a:masterClrMapping/>
  </p:clrMapOvr>
  <p:transition spd="slow" advTm="3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24" y="260648"/>
            <a:ext cx="9156824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44656" y="1340768"/>
            <a:ext cx="2787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3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CONTENTS</a:t>
            </a:r>
            <a:endParaRPr lang="ko-KR" altLang="en-US" sz="3200" b="1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23528" y="3269180"/>
            <a:ext cx="8352928" cy="7200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11386" y="3094587"/>
            <a:ext cx="421195" cy="421195"/>
            <a:chOff x="7164288" y="2924944"/>
            <a:chExt cx="1368152" cy="1368152"/>
          </a:xfrm>
        </p:grpSpPr>
        <p:sp>
          <p:nvSpPr>
            <p:cNvPr id="22" name="타원 21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430158" y="3094587"/>
            <a:ext cx="421195" cy="421195"/>
            <a:chOff x="8430158" y="3525632"/>
            <a:chExt cx="421195" cy="421195"/>
          </a:xfrm>
        </p:grpSpPr>
        <p:sp>
          <p:nvSpPr>
            <p:cNvPr id="26" name="타원 25"/>
            <p:cNvSpPr/>
            <p:nvPr/>
          </p:nvSpPr>
          <p:spPr>
            <a:xfrm>
              <a:off x="8430158" y="3525632"/>
              <a:ext cx="421195" cy="4211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578233" y="3673707"/>
              <a:ext cx="125045" cy="1250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124127" y="3089160"/>
            <a:ext cx="880058" cy="772618"/>
            <a:chOff x="1124127" y="3089160"/>
            <a:chExt cx="880058" cy="772618"/>
          </a:xfrm>
        </p:grpSpPr>
        <p:sp>
          <p:nvSpPr>
            <p:cNvPr id="3" name="타원 2"/>
            <p:cNvSpPr/>
            <p:nvPr/>
          </p:nvSpPr>
          <p:spPr>
            <a:xfrm>
              <a:off x="1572137" y="3089160"/>
              <a:ext cx="432048" cy="4320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Open Sans Extrabold" panose="020B0906030804020204" pitchFamily="34" charset="0"/>
                </a:rPr>
                <a:t>1</a:t>
              </a:r>
              <a:endPara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9800000">
              <a:off x="1124127" y="3584779"/>
              <a:ext cx="492443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서론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821196" y="3089160"/>
            <a:ext cx="1554593" cy="1011758"/>
            <a:chOff x="1821196" y="3089160"/>
            <a:chExt cx="1554593" cy="1011758"/>
          </a:xfrm>
        </p:grpSpPr>
        <p:sp>
          <p:nvSpPr>
            <p:cNvPr id="12" name="타원 11"/>
            <p:cNvSpPr/>
            <p:nvPr/>
          </p:nvSpPr>
          <p:spPr>
            <a:xfrm>
              <a:off x="2943741" y="3089160"/>
              <a:ext cx="432048" cy="4320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Open Sans Extrabold" panose="020B0906030804020204" pitchFamily="34" charset="0"/>
                </a:rPr>
                <a:t>2</a:t>
              </a:r>
              <a:endPara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9800000">
              <a:off x="1821196" y="3823919"/>
              <a:ext cx="1316386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요구사항 명세서</a:t>
              </a:r>
              <a:endParaRPr lang="en-US" altLang="ko-KR" sz="12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797176" y="3089160"/>
            <a:ext cx="950217" cy="864760"/>
            <a:chOff x="3797176" y="3089160"/>
            <a:chExt cx="950217" cy="864760"/>
          </a:xfrm>
        </p:grpSpPr>
        <p:sp>
          <p:nvSpPr>
            <p:cNvPr id="13" name="타원 12"/>
            <p:cNvSpPr/>
            <p:nvPr/>
          </p:nvSpPr>
          <p:spPr>
            <a:xfrm>
              <a:off x="4315345" y="3089160"/>
              <a:ext cx="432048" cy="4320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Open Sans Extrabold" panose="020B0906030804020204" pitchFamily="34" charset="0"/>
                </a:rPr>
                <a:t>3</a:t>
              </a:r>
              <a:endPara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9800000">
              <a:off x="3797176" y="3676921"/>
              <a:ext cx="524503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UML</a:t>
              </a:r>
              <a:endParaRPr lang="ko-KR" altLang="en-US" sz="12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447618" y="3089160"/>
            <a:ext cx="1671379" cy="1089981"/>
            <a:chOff x="4447618" y="3089160"/>
            <a:chExt cx="1671379" cy="1089981"/>
          </a:xfrm>
        </p:grpSpPr>
        <p:sp>
          <p:nvSpPr>
            <p:cNvPr id="14" name="타원 13"/>
            <p:cNvSpPr/>
            <p:nvPr/>
          </p:nvSpPr>
          <p:spPr>
            <a:xfrm>
              <a:off x="5686949" y="3089160"/>
              <a:ext cx="432048" cy="4320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Open Sans Extrabold" panose="020B0906030804020204" pitchFamily="34" charset="0"/>
                </a:rPr>
                <a:t>4</a:t>
              </a:r>
              <a:endPara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9800000">
              <a:off x="4447618" y="3902142"/>
              <a:ext cx="1425390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목차 및 코드 소개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522051" y="3089160"/>
            <a:ext cx="1968550" cy="1176314"/>
            <a:chOff x="5522051" y="3089160"/>
            <a:chExt cx="1968550" cy="1176314"/>
          </a:xfrm>
        </p:grpSpPr>
        <p:sp>
          <p:nvSpPr>
            <p:cNvPr id="15" name="타원 14"/>
            <p:cNvSpPr/>
            <p:nvPr/>
          </p:nvSpPr>
          <p:spPr>
            <a:xfrm>
              <a:off x="7058553" y="3089160"/>
              <a:ext cx="432048" cy="43204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Open Sans Extrabold" panose="020B0906030804020204" pitchFamily="34" charset="0"/>
                </a:rPr>
                <a:t>5</a:t>
              </a:r>
              <a:endParaRPr lang="ko-KR" altLang="en-US" sz="1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9800000">
              <a:off x="5522051" y="3988475"/>
              <a:ext cx="1887055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개선사항 및 아쉬웠던 점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832684" y="1210430"/>
            <a:ext cx="1452984" cy="1452984"/>
            <a:chOff x="3832684" y="1196752"/>
            <a:chExt cx="1452984" cy="145298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7" name="타원 36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5" name="타원 44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3" name="타원 42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1" name="타원 40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1828095" y="1583294"/>
            <a:ext cx="1206759" cy="1206759"/>
            <a:chOff x="3832684" y="1196752"/>
            <a:chExt cx="1452984" cy="145298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8" name="타원 47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56" name="타원 55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54" name="타원 53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52" name="타원 51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735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split orient="vert"/>
      </p:transition>
    </mc:Choice>
    <mc:Fallback xmlns="">
      <p:transition spd="slow" advTm="4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2" name="그림 1" descr="텍스트, 전자기기, 계산기, 키보드이(가) 표시된 사진&#10;&#10;자동 생성된 설명">
            <a:extLst>
              <a:ext uri="{FF2B5EF4-FFF2-40B4-BE49-F238E27FC236}">
                <a16:creationId xmlns:a16="http://schemas.microsoft.com/office/drawing/2014/main" id="{BDC64135-6979-DDF6-7AF1-2DC01807FA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33" y="256905"/>
            <a:ext cx="2356130" cy="270892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F847A7E-BD52-5992-A2AB-2044585894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11" y="1861037"/>
            <a:ext cx="4425581" cy="979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9725FA-939C-B8E3-7588-DD9D9E92E522}"/>
              </a:ext>
            </a:extLst>
          </p:cNvPr>
          <p:cNvSpPr txBox="1"/>
          <p:nvPr/>
        </p:nvSpPr>
        <p:spPr>
          <a:xfrm>
            <a:off x="4304353" y="1007844"/>
            <a:ext cx="2787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유효성</a:t>
            </a:r>
            <a:r>
              <a:rPr kumimoji="1" lang="ko-KR" altLang="en-US" sz="1000" dirty="0"/>
              <a:t> 검사 통과 후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정확한 좌석을 입력하면 </a:t>
            </a:r>
            <a:endParaRPr kumimoji="1" lang="en-US" altLang="ko-KR" sz="1000" dirty="0"/>
          </a:p>
          <a:p>
            <a:pPr>
              <a:lnSpc>
                <a:spcPct val="150000"/>
              </a:lnSpc>
            </a:pPr>
            <a:r>
              <a:rPr kumimoji="1" lang="ko-KR" altLang="en-US" sz="1000" dirty="0"/>
              <a:t>예매에 성공하게 됩니다</a:t>
            </a:r>
            <a:r>
              <a:rPr kumimoji="1" lang="en-US" altLang="ko-KR" sz="1000" dirty="0"/>
              <a:t>.</a:t>
            </a:r>
            <a:endParaRPr kumimoji="1" lang="ko-Kore-KR" altLang="en-US" sz="1000" dirty="0"/>
          </a:p>
          <a:p>
            <a:pPr algn="l"/>
            <a:endParaRPr kumimoji="1" lang="ko-Kore-KR" altLang="en-US" sz="1100" dirty="0"/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F83673FC-9FDB-6A40-D72F-AD9E46052C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52" y="256905"/>
            <a:ext cx="2499896" cy="78774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FE66C4-D903-993F-D4FB-66D19CC17AB0}"/>
              </a:ext>
            </a:extLst>
          </p:cNvPr>
          <p:cNvSpPr/>
          <p:nvPr/>
        </p:nvSpPr>
        <p:spPr>
          <a:xfrm>
            <a:off x="4347311" y="2708920"/>
            <a:ext cx="2384929" cy="1320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DBFA34AF-9BC3-34FB-AD6B-AD87C58DBA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42" y="3135484"/>
            <a:ext cx="3140316" cy="345285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1E18CA-27D6-A3AE-BD95-5E5E3BC0F756}"/>
              </a:ext>
            </a:extLst>
          </p:cNvPr>
          <p:cNvSpPr/>
          <p:nvPr/>
        </p:nvSpPr>
        <p:spPr>
          <a:xfrm>
            <a:off x="1835696" y="3212976"/>
            <a:ext cx="2088232" cy="5760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6935D4-4124-876F-6615-ADA113323609}"/>
              </a:ext>
            </a:extLst>
          </p:cNvPr>
          <p:cNvSpPr/>
          <p:nvPr/>
        </p:nvSpPr>
        <p:spPr>
          <a:xfrm>
            <a:off x="1835696" y="4581127"/>
            <a:ext cx="2962553" cy="4824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49FB87-6FA1-475A-67E0-D509F6F2A97E}"/>
              </a:ext>
            </a:extLst>
          </p:cNvPr>
          <p:cNvSpPr txBox="1"/>
          <p:nvPr/>
        </p:nvSpPr>
        <p:spPr>
          <a:xfrm>
            <a:off x="4944228" y="3998019"/>
            <a:ext cx="3096344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예매 시 고객의 결제와 예매처리 기능을 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한 </a:t>
            </a:r>
            <a:r>
              <a:rPr lang="ko-KR" altLang="en-US" sz="1000" b="0" i="0" u="none" strike="noStrike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트랜잭션</a:t>
            </a:r>
            <a:r>
              <a:rPr kumimoji="1" lang="en-US" altLang="ko-KR" sz="1000" b="0" i="0" u="none" strike="noStrike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1000" b="0" i="0" u="none" strike="noStrike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이하 </a:t>
            </a:r>
            <a:r>
              <a:rPr kumimoji="1" lang="en-US" altLang="ko-KR" sz="1000" b="0" i="0" u="none" strike="noStrike" dirty="0" err="1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tx</a:t>
            </a:r>
            <a:r>
              <a:rPr kumimoji="1" lang="en-US" altLang="ko-KR" sz="1000" b="0" i="0" u="none" strike="noStrike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kumimoji="1" lang="ko-KR" altLang="en-US" sz="1000" dirty="0"/>
              <a:t>로 묶어서 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동시에 처리했습니다</a:t>
            </a:r>
            <a:r>
              <a:rPr kumimoji="1" lang="en-US" altLang="ko-KR" sz="1000" dirty="0"/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72BE20-7B81-7840-D47B-2DCDD61C6505}"/>
              </a:ext>
            </a:extLst>
          </p:cNvPr>
          <p:cNvSpPr/>
          <p:nvPr/>
        </p:nvSpPr>
        <p:spPr>
          <a:xfrm>
            <a:off x="1835696" y="5949280"/>
            <a:ext cx="648072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96AC83-8242-4C45-1FE7-84C191FAFC13}"/>
              </a:ext>
            </a:extLst>
          </p:cNvPr>
          <p:cNvSpPr/>
          <p:nvPr/>
        </p:nvSpPr>
        <p:spPr>
          <a:xfrm>
            <a:off x="1998562" y="6349413"/>
            <a:ext cx="720080" cy="1440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D17CF403-9741-C8DB-F5CF-943B060F8D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86" y="5837405"/>
            <a:ext cx="3308123" cy="68048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0F887DD-11D8-1ACF-83DC-0A3AF7BFF047}"/>
              </a:ext>
            </a:extLst>
          </p:cNvPr>
          <p:cNvSpPr txBox="1"/>
          <p:nvPr/>
        </p:nvSpPr>
        <p:spPr>
          <a:xfrm>
            <a:off x="7194374" y="5595100"/>
            <a:ext cx="1235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900" dirty="0"/>
              <a:t>(</a:t>
            </a:r>
            <a:r>
              <a:rPr kumimoji="1" lang="ko-KR" altLang="en-US" sz="900" dirty="0"/>
              <a:t>처리에 실패한 경우</a:t>
            </a:r>
            <a:r>
              <a:rPr kumimoji="1" lang="en-US" altLang="ko-KR" sz="900" dirty="0"/>
              <a:t>)</a:t>
            </a:r>
            <a:endParaRPr kumimoji="1" lang="ko-Kore-KR" altLang="en-US" sz="9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DCBCB5-D3A2-1728-30A8-02CC5FD6136A}"/>
              </a:ext>
            </a:extLst>
          </p:cNvPr>
          <p:cNvSpPr/>
          <p:nvPr/>
        </p:nvSpPr>
        <p:spPr>
          <a:xfrm>
            <a:off x="3491880" y="2636912"/>
            <a:ext cx="432048" cy="204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059144"/>
      </p:ext>
    </p:extLst>
  </p:cSld>
  <p:clrMapOvr>
    <a:masterClrMapping/>
  </p:clrMapOvr>
  <p:transition spd="slow" advTm="3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BEC543E-7114-A449-8F35-1DD6C73DADC0}"/>
              </a:ext>
            </a:extLst>
          </p:cNvPr>
          <p:cNvSpPr/>
          <p:nvPr/>
        </p:nvSpPr>
        <p:spPr>
          <a:xfrm>
            <a:off x="1217340" y="304496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1-3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회원정보 수정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예약취소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9C88CEF-0201-9CE2-2F5D-3C3AA03CA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90" y="884587"/>
            <a:ext cx="2118089" cy="851018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C89B88CB-2196-C01D-0510-A9BB8A7F7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62" y="2210511"/>
            <a:ext cx="2319575" cy="12105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5FB211-2A8F-BC09-81CF-0DB929FAD325}"/>
              </a:ext>
            </a:extLst>
          </p:cNvPr>
          <p:cNvSpPr txBox="1"/>
          <p:nvPr/>
        </p:nvSpPr>
        <p:spPr>
          <a:xfrm>
            <a:off x="3968210" y="2880825"/>
            <a:ext cx="2921549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변경할 회원정보의 현재 값을 확인 받은 뒤</a:t>
            </a:r>
            <a:r>
              <a:rPr kumimoji="1" lang="en-US" altLang="ko-KR" sz="1000" dirty="0"/>
              <a:t>,</a:t>
            </a:r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일치 하는 경우에만 변경에 성공합니다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85487CA-5B55-DBA5-4404-3A48BB7A6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20" y="2280854"/>
            <a:ext cx="3818514" cy="416001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B9042A5E-81DF-CC42-8D07-9B42A8B655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35" y="3977175"/>
            <a:ext cx="4093429" cy="23104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3C4F05D-5AFD-635F-A460-AD8E5345D6FF}"/>
              </a:ext>
            </a:extLst>
          </p:cNvPr>
          <p:cNvSpPr txBox="1"/>
          <p:nvPr/>
        </p:nvSpPr>
        <p:spPr>
          <a:xfrm>
            <a:off x="5656655" y="4646470"/>
            <a:ext cx="256079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변경 전 값과 비교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검증 후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변경하는 코드</a:t>
            </a:r>
            <a:endParaRPr kumimoji="1" lang="en-US" altLang="ko-KR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E85A03-2F5F-54D3-D500-6C4E97CBB318}"/>
              </a:ext>
            </a:extLst>
          </p:cNvPr>
          <p:cNvSpPr/>
          <p:nvPr/>
        </p:nvSpPr>
        <p:spPr>
          <a:xfrm>
            <a:off x="1668238" y="4156415"/>
            <a:ext cx="3885071" cy="7488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56CCD0-0EA0-C887-3F34-643421321821}"/>
              </a:ext>
            </a:extLst>
          </p:cNvPr>
          <p:cNvSpPr/>
          <p:nvPr/>
        </p:nvSpPr>
        <p:spPr>
          <a:xfrm>
            <a:off x="1668239" y="5272337"/>
            <a:ext cx="3384376" cy="6193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9EC32C0-2EC1-81C8-4523-78B580AF48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35" y="911487"/>
            <a:ext cx="4726398" cy="65371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2AC8A3-147B-7AF4-0D42-F97B1AA6219D}"/>
              </a:ext>
            </a:extLst>
          </p:cNvPr>
          <p:cNvSpPr/>
          <p:nvPr/>
        </p:nvSpPr>
        <p:spPr>
          <a:xfrm>
            <a:off x="1487590" y="1528034"/>
            <a:ext cx="852162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115771-D313-C94B-C66F-DB402CB11B5B}"/>
              </a:ext>
            </a:extLst>
          </p:cNvPr>
          <p:cNvSpPr/>
          <p:nvPr/>
        </p:nvSpPr>
        <p:spPr>
          <a:xfrm>
            <a:off x="1547664" y="2880825"/>
            <a:ext cx="2160240" cy="4761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ACA9D7-ACD3-6EFF-F861-CDE9B8E551C9}"/>
              </a:ext>
            </a:extLst>
          </p:cNvPr>
          <p:cNvSpPr txBox="1"/>
          <p:nvPr/>
        </p:nvSpPr>
        <p:spPr>
          <a:xfrm>
            <a:off x="3718011" y="1565199"/>
            <a:ext cx="3298384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회원 정보를 조회 한 뒤 수정하고 싶은 목록을 선택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4204357"/>
      </p:ext>
    </p:extLst>
  </p:cSld>
  <p:clrMapOvr>
    <a:masterClrMapping/>
  </p:clrMapOvr>
  <p:transition spd="slow" advTm="3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9F885BE-FA04-370D-72E8-31FDDE4D0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02" y="141614"/>
            <a:ext cx="2507605" cy="1134392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50D473F-9432-1EC2-A5EF-466E70B764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20" y="125006"/>
            <a:ext cx="4326508" cy="13044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FB1B1B-1E18-7171-B24C-0BCC1EC36695}"/>
              </a:ext>
            </a:extLst>
          </p:cNvPr>
          <p:cNvSpPr txBox="1"/>
          <p:nvPr/>
        </p:nvSpPr>
        <p:spPr>
          <a:xfrm>
            <a:off x="3259747" y="1778592"/>
            <a:ext cx="295232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50" dirty="0"/>
              <a:t>유저의 모든 예매 중 아직 상영되지 않은</a:t>
            </a:r>
            <a:endParaRPr kumimoji="1" lang="en-US" altLang="ko-KR" sz="1050" dirty="0"/>
          </a:p>
          <a:p>
            <a:pPr algn="l">
              <a:lnSpc>
                <a:spcPct val="150000"/>
              </a:lnSpc>
            </a:pPr>
            <a:r>
              <a:rPr kumimoji="1" lang="ko-KR" altLang="en-US" sz="1050" dirty="0"/>
              <a:t>예약 정보만 가져와 취소하고 유저가 결제한 요금을 환불합니다</a:t>
            </a:r>
            <a:r>
              <a:rPr kumimoji="1" lang="en-US" altLang="ko-KR" sz="1050" dirty="0"/>
              <a:t>.</a:t>
            </a:r>
          </a:p>
          <a:p>
            <a:pPr algn="l"/>
            <a:endParaRPr kumimoji="1" lang="ko-Kore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BC9628-21FE-4558-9981-1412095B6214}"/>
              </a:ext>
            </a:extLst>
          </p:cNvPr>
          <p:cNvSpPr/>
          <p:nvPr/>
        </p:nvSpPr>
        <p:spPr>
          <a:xfrm>
            <a:off x="4208720" y="1167994"/>
            <a:ext cx="1443400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15D940-4CED-5BFB-A6D8-C015CF211E78}"/>
              </a:ext>
            </a:extLst>
          </p:cNvPr>
          <p:cNvSpPr/>
          <p:nvPr/>
        </p:nvSpPr>
        <p:spPr>
          <a:xfrm>
            <a:off x="2483768" y="980728"/>
            <a:ext cx="1008112" cy="187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85E758A-EB1A-B826-E55A-B9903B12B0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40" y="1506875"/>
            <a:ext cx="4720956" cy="189470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5B2E9DDC-7D59-74E9-8D99-99E2A002CF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32" y="2736352"/>
            <a:ext cx="3673058" cy="382126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DDA7A5-663D-2E23-C138-E44B7DAA5F1C}"/>
              </a:ext>
            </a:extLst>
          </p:cNvPr>
          <p:cNvSpPr/>
          <p:nvPr/>
        </p:nvSpPr>
        <p:spPr>
          <a:xfrm>
            <a:off x="1907704" y="3429000"/>
            <a:ext cx="2160240" cy="5760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409C93-7F99-99EA-30C6-A3C5E500504B}"/>
              </a:ext>
            </a:extLst>
          </p:cNvPr>
          <p:cNvSpPr/>
          <p:nvPr/>
        </p:nvSpPr>
        <p:spPr>
          <a:xfrm>
            <a:off x="1907704" y="5113942"/>
            <a:ext cx="1512168" cy="4680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42E789-4117-7C1C-54D3-3EAAAFAC6FAF}"/>
              </a:ext>
            </a:extLst>
          </p:cNvPr>
          <p:cNvSpPr/>
          <p:nvPr/>
        </p:nvSpPr>
        <p:spPr>
          <a:xfrm>
            <a:off x="1888817" y="5990660"/>
            <a:ext cx="648072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32D332-D186-8CB3-DE44-4B8465CE8129}"/>
              </a:ext>
            </a:extLst>
          </p:cNvPr>
          <p:cNvSpPr/>
          <p:nvPr/>
        </p:nvSpPr>
        <p:spPr>
          <a:xfrm>
            <a:off x="2051720" y="6447630"/>
            <a:ext cx="792088" cy="1099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A7D34D-1AAA-9ECF-A023-702CC63F8132}"/>
              </a:ext>
            </a:extLst>
          </p:cNvPr>
          <p:cNvSpPr txBox="1"/>
          <p:nvPr/>
        </p:nvSpPr>
        <p:spPr>
          <a:xfrm>
            <a:off x="5315041" y="3220717"/>
            <a:ext cx="2952328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50" dirty="0"/>
              <a:t>유저의</a:t>
            </a:r>
            <a:r>
              <a:rPr kumimoji="1" lang="ko-KR" altLang="en-US" sz="1050" dirty="0"/>
              <a:t> 환불과 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예매의 삭제를 </a:t>
            </a:r>
            <a:endParaRPr kumimoji="1" lang="en-US" altLang="ko-KR" sz="1050" dirty="0"/>
          </a:p>
          <a:p>
            <a:pPr algn="l">
              <a:lnSpc>
                <a:spcPct val="150000"/>
              </a:lnSpc>
            </a:pPr>
            <a:r>
              <a:rPr kumimoji="1" lang="ko-KR" altLang="en-US" sz="1050" dirty="0"/>
              <a:t>한 </a:t>
            </a:r>
            <a:r>
              <a:rPr kumimoji="1" lang="en-US" altLang="ko-KR" sz="1050" dirty="0" err="1"/>
              <a:t>tx</a:t>
            </a:r>
            <a:r>
              <a:rPr kumimoji="1" lang="ko-KR" altLang="en-US" sz="1050" dirty="0"/>
              <a:t>로 묶어 처리합니다</a:t>
            </a:r>
            <a:r>
              <a:rPr kumimoji="1" lang="en-US" altLang="ko-KR" sz="1050" dirty="0"/>
              <a:t>.</a:t>
            </a:r>
            <a:endParaRPr kumimoji="1" lang="ko-Kore-KR" altLang="en-US" sz="1050" dirty="0"/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250BF802-2E36-FBAD-3E8F-E76AC8D71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698" y="5371084"/>
            <a:ext cx="1906590" cy="38318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F548623-10FB-E7F3-A247-D758D1A50041}"/>
              </a:ext>
            </a:extLst>
          </p:cNvPr>
          <p:cNvSpPr txBox="1"/>
          <p:nvPr/>
        </p:nvSpPr>
        <p:spPr>
          <a:xfrm>
            <a:off x="5494030" y="4967235"/>
            <a:ext cx="164671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ore-KR" sz="1000" dirty="0"/>
              <a:t>(</a:t>
            </a:r>
            <a:r>
              <a:rPr kumimoji="1" lang="ko-KR" altLang="en-US" sz="1000" dirty="0"/>
              <a:t>작업도중 롤백 된 경우</a:t>
            </a:r>
            <a:r>
              <a:rPr kumimoji="1" lang="en-US" altLang="ko-KR" sz="1000" dirty="0"/>
              <a:t>)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4833027"/>
      </p:ext>
    </p:extLst>
  </p:cSld>
  <p:clrMapOvr>
    <a:masterClrMapping/>
  </p:clrMapOvr>
  <p:transition spd="slow" advTm="3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D023441-0380-EF4A-C5ED-8A5FD7F3EF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6" y="245973"/>
            <a:ext cx="4568180" cy="11156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301726-04E3-B0BC-846F-F5D61E23E4F2}"/>
              </a:ext>
            </a:extLst>
          </p:cNvPr>
          <p:cNvSpPr/>
          <p:nvPr/>
        </p:nvSpPr>
        <p:spPr>
          <a:xfrm>
            <a:off x="2779679" y="498911"/>
            <a:ext cx="1368152" cy="1931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D68576-2C66-54AA-FFB5-C05027A23563}"/>
              </a:ext>
            </a:extLst>
          </p:cNvPr>
          <p:cNvSpPr/>
          <p:nvPr/>
        </p:nvSpPr>
        <p:spPr>
          <a:xfrm>
            <a:off x="1572646" y="908720"/>
            <a:ext cx="2423290" cy="4529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1FFDA-C582-C607-3434-A43F66CCCF39}"/>
              </a:ext>
            </a:extLst>
          </p:cNvPr>
          <p:cNvSpPr txBox="1"/>
          <p:nvPr/>
        </p:nvSpPr>
        <p:spPr>
          <a:xfrm>
            <a:off x="6141922" y="245973"/>
            <a:ext cx="2304256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예매를 취소 하려는 영화가</a:t>
            </a:r>
            <a:endParaRPr kumimoji="1" lang="en-US" altLang="ko-Kore-KR" sz="1000" dirty="0"/>
          </a:p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상영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시간 이전인 경우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취소 할 수 없습니다</a:t>
            </a:r>
            <a:r>
              <a:rPr kumimoji="1" lang="en-US" altLang="ko-KR" sz="1000" dirty="0"/>
              <a:t>.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6B630D2-8B00-6AD5-D45D-E93BB7518420}"/>
              </a:ext>
            </a:extLst>
          </p:cNvPr>
          <p:cNvSpPr/>
          <p:nvPr/>
        </p:nvSpPr>
        <p:spPr>
          <a:xfrm>
            <a:off x="1049253" y="5073131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2-1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영화등록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7243E482-BA91-2AC7-052A-19AD96482116}"/>
              </a:ext>
            </a:extLst>
          </p:cNvPr>
          <p:cNvSpPr/>
          <p:nvPr/>
        </p:nvSpPr>
        <p:spPr>
          <a:xfrm>
            <a:off x="681737" y="2176399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관리자 모드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BA7122B8-75EB-3594-3D04-B813CEB3C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944124"/>
            <a:ext cx="3605267" cy="194079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4693C59C-DCDB-140D-9BB4-8464FCB0D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5751701"/>
            <a:ext cx="5076564" cy="6333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8214EE-2AC8-2579-32FD-DE5DF4CB13BF}"/>
              </a:ext>
            </a:extLst>
          </p:cNvPr>
          <p:cNvSpPr txBox="1"/>
          <p:nvPr/>
        </p:nvSpPr>
        <p:spPr>
          <a:xfrm>
            <a:off x="5113442" y="3069855"/>
            <a:ext cx="322352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로그인시</a:t>
            </a:r>
            <a:r>
              <a:rPr kumimoji="1" lang="ko-KR" altLang="en-US" sz="1000" dirty="0"/>
              <a:t> 관리자 계정인 </a:t>
            </a:r>
            <a:r>
              <a:rPr kumimoji="1" lang="en-US" altLang="ko-KR" sz="1000" dirty="0"/>
              <a:t>Admin</a:t>
            </a:r>
            <a:r>
              <a:rPr kumimoji="1" lang="ko-KR" altLang="en-US" sz="1000" dirty="0"/>
              <a:t>로 로그인하면 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관리자 모드로 진입합니다</a:t>
            </a:r>
            <a:r>
              <a:rPr kumimoji="1" lang="en-US" altLang="ko-KR" sz="1000" dirty="0"/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0AC9F7-920D-086E-D3DF-DB7DC9B7C2EF}"/>
              </a:ext>
            </a:extLst>
          </p:cNvPr>
          <p:cNvSpPr/>
          <p:nvPr/>
        </p:nvSpPr>
        <p:spPr>
          <a:xfrm>
            <a:off x="1439652" y="2934721"/>
            <a:ext cx="1548172" cy="6001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2513AADD-E4DE-5129-F036-176C6A1A00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40" y="1082959"/>
            <a:ext cx="3106425" cy="81409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058306-D599-B9E1-76C9-0652B0CFE992}"/>
              </a:ext>
            </a:extLst>
          </p:cNvPr>
          <p:cNvSpPr/>
          <p:nvPr/>
        </p:nvSpPr>
        <p:spPr>
          <a:xfrm>
            <a:off x="1439652" y="6021975"/>
            <a:ext cx="540060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79505"/>
      </p:ext>
    </p:extLst>
  </p:cSld>
  <p:clrMapOvr>
    <a:masterClrMapping/>
  </p:clrMapOvr>
  <p:transition spd="slow" advTm="3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6346EF-A7EA-9E71-BC94-9DD291D8D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6" y="167153"/>
            <a:ext cx="2169034" cy="2433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4A938-636B-580E-E0B9-D49D6EE28EF3}"/>
              </a:ext>
            </a:extLst>
          </p:cNvPr>
          <p:cNvSpPr txBox="1"/>
          <p:nvPr/>
        </p:nvSpPr>
        <p:spPr>
          <a:xfrm>
            <a:off x="4167034" y="659112"/>
            <a:ext cx="2952328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내부의</a:t>
            </a:r>
            <a:r>
              <a:rPr kumimoji="1" lang="ko-KR" altLang="en-US" sz="1000" dirty="0"/>
              <a:t> 유효성 검사를 통과한 경우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영화를 등록합니다</a:t>
            </a:r>
            <a:r>
              <a:rPr kumimoji="1" lang="en-US" altLang="ko-KR" sz="1000" dirty="0"/>
              <a:t>.</a:t>
            </a:r>
          </a:p>
          <a:p>
            <a:pPr algn="l">
              <a:lnSpc>
                <a:spcPct val="150000"/>
              </a:lnSpc>
            </a:pPr>
            <a:r>
              <a:rPr kumimoji="1" lang="en-US" altLang="ko-KR" sz="1000" dirty="0"/>
              <a:t>(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ex)</a:t>
            </a:r>
            <a:r>
              <a:rPr kumimoji="1" lang="ko-KR" altLang="en-US" sz="1000" dirty="0"/>
              <a:t>상영일자는 오픈일보다 이전일 수 없음 </a:t>
            </a:r>
            <a:r>
              <a:rPr kumimoji="1" lang="en-US" altLang="ko-KR" sz="1000" dirty="0"/>
              <a:t>)</a:t>
            </a:r>
            <a:endParaRPr kumimoji="1" lang="ko-Kore-KR" altLang="en-US" sz="1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AA48DEE-7CB5-9677-C835-2C066E0F7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25" y="278156"/>
            <a:ext cx="4352869" cy="438363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6EFBE704-F6E5-8118-5268-2679D2722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25" y="1497594"/>
            <a:ext cx="3385046" cy="79297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D4F7D2-C489-FFC0-E77D-1945A62A313C}"/>
              </a:ext>
            </a:extLst>
          </p:cNvPr>
          <p:cNvSpPr/>
          <p:nvPr/>
        </p:nvSpPr>
        <p:spPr>
          <a:xfrm>
            <a:off x="4427984" y="1497594"/>
            <a:ext cx="2952328" cy="2032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12FEBAA-26DD-985E-1B0C-EA58BBDD18FD}"/>
              </a:ext>
            </a:extLst>
          </p:cNvPr>
          <p:cNvSpPr/>
          <p:nvPr/>
        </p:nvSpPr>
        <p:spPr>
          <a:xfrm>
            <a:off x="1115616" y="2754210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2-2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영화목록 수정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삭제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5B704B-7695-9541-D5FF-5351E7BD41B4}"/>
              </a:ext>
            </a:extLst>
          </p:cNvPr>
          <p:cNvSpPr/>
          <p:nvPr/>
        </p:nvSpPr>
        <p:spPr>
          <a:xfrm>
            <a:off x="1572646" y="2420888"/>
            <a:ext cx="911122" cy="1799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45C98785-D21B-189C-823F-35BCE4B643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76" y="3297779"/>
            <a:ext cx="5330897" cy="238907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1ED901-2A25-B1AE-F3C2-084F14BC3D6F}"/>
              </a:ext>
            </a:extLst>
          </p:cNvPr>
          <p:cNvSpPr/>
          <p:nvPr/>
        </p:nvSpPr>
        <p:spPr>
          <a:xfrm>
            <a:off x="1907704" y="3429000"/>
            <a:ext cx="1080120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68B05D0-38DF-9719-9846-A65F7DA52119}"/>
              </a:ext>
            </a:extLst>
          </p:cNvPr>
          <p:cNvSpPr/>
          <p:nvPr/>
        </p:nvSpPr>
        <p:spPr>
          <a:xfrm>
            <a:off x="1572646" y="5329966"/>
            <a:ext cx="2999354" cy="3568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FBF5F-B83E-F981-36BB-E749A1B242B1}"/>
              </a:ext>
            </a:extLst>
          </p:cNvPr>
          <p:cNvSpPr txBox="1"/>
          <p:nvPr/>
        </p:nvSpPr>
        <p:spPr>
          <a:xfrm>
            <a:off x="1548876" y="5656030"/>
            <a:ext cx="4699079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유저모드의 영화목록과 같이 영화의 목록을 불러와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페이지 이동 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검색으로 수정</a:t>
            </a:r>
            <a:r>
              <a:rPr kumimoji="1" lang="en-US" altLang="ko-KR" sz="1000" dirty="0"/>
              <a:t>/</a:t>
            </a:r>
            <a:r>
              <a:rPr kumimoji="1" lang="ko-KR" altLang="en-US" sz="1000" dirty="0"/>
              <a:t>삭제 할 영화를 선택합니다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en-US" altLang="ko-KR" sz="1000" dirty="0"/>
              <a:t>(</a:t>
            </a:r>
            <a:r>
              <a:rPr kumimoji="1" lang="ko-KR" altLang="en-US" sz="1000" dirty="0"/>
              <a:t>단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관리자 모드의 목록에선 상영시간이 지난 영화들도 가져옵니다</a:t>
            </a:r>
            <a:r>
              <a:rPr kumimoji="1" lang="en-US" altLang="ko-KR" sz="1000" dirty="0"/>
              <a:t>.)</a:t>
            </a:r>
            <a:endParaRPr kumimoji="1" lang="ko-Kore-KR" altLang="en-US" sz="10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D218905-8D5E-1344-ADDF-F441FACB6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646" y="6464115"/>
            <a:ext cx="4179681" cy="1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37345"/>
      </p:ext>
    </p:extLst>
  </p:cSld>
  <p:clrMapOvr>
    <a:masterClrMapping/>
  </p:clrMapOvr>
  <p:transition spd="slow" advTm="3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A26282-CDCA-FD13-0425-15B061362E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5" y="157211"/>
            <a:ext cx="2911511" cy="6598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0F1973-7EFA-B74D-4704-DBC42D154A98}"/>
              </a:ext>
            </a:extLst>
          </p:cNvPr>
          <p:cNvSpPr txBox="1"/>
          <p:nvPr/>
        </p:nvSpPr>
        <p:spPr>
          <a:xfrm>
            <a:off x="5920789" y="1688180"/>
            <a:ext cx="2494615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50" dirty="0"/>
              <a:t>영화의</a:t>
            </a:r>
            <a:r>
              <a:rPr kumimoji="1" lang="ko-KR" altLang="en-US" sz="1050" dirty="0"/>
              <a:t> 자세한 정보를 가져온 뒤</a:t>
            </a:r>
            <a:endParaRPr kumimoji="1" lang="en-US" altLang="ko-KR" sz="1050" dirty="0"/>
          </a:p>
          <a:p>
            <a:pPr algn="l">
              <a:lnSpc>
                <a:spcPct val="150000"/>
              </a:lnSpc>
            </a:pPr>
            <a:r>
              <a:rPr kumimoji="1" lang="ko-KR" altLang="en-US" sz="1050" dirty="0"/>
              <a:t>변경하려는 항목 선택 후</a:t>
            </a:r>
            <a:r>
              <a:rPr kumimoji="1" lang="en-US" altLang="ko-KR" sz="1050" dirty="0"/>
              <a:t>,</a:t>
            </a:r>
          </a:p>
          <a:p>
            <a:pPr algn="l">
              <a:lnSpc>
                <a:spcPct val="150000"/>
              </a:lnSpc>
            </a:pPr>
            <a:r>
              <a:rPr kumimoji="1" lang="ko-KR" altLang="en-US" sz="1050" dirty="0"/>
              <a:t>입력된 값이 검증을 통과한 </a:t>
            </a:r>
            <a:endParaRPr kumimoji="1" lang="en-US" altLang="ko-KR" sz="1050" dirty="0"/>
          </a:p>
          <a:p>
            <a:pPr algn="l">
              <a:lnSpc>
                <a:spcPct val="150000"/>
              </a:lnSpc>
            </a:pPr>
            <a:r>
              <a:rPr kumimoji="1" lang="ko-KR" altLang="en-US" sz="1050" dirty="0"/>
              <a:t>유효한 값이면 수정할 수 있습니다</a:t>
            </a:r>
            <a:r>
              <a:rPr kumimoji="1" lang="en-US" altLang="ko-KR" sz="1050" dirty="0"/>
              <a:t>.</a:t>
            </a:r>
            <a:endParaRPr kumimoji="1" lang="ko-Kore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A79084-FA99-0062-D9A9-66CC44B29550}"/>
              </a:ext>
            </a:extLst>
          </p:cNvPr>
          <p:cNvSpPr txBox="1"/>
          <p:nvPr/>
        </p:nvSpPr>
        <p:spPr>
          <a:xfrm>
            <a:off x="5798762" y="3816236"/>
            <a:ext cx="2817452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50" dirty="0"/>
              <a:t>현재</a:t>
            </a:r>
            <a:r>
              <a:rPr kumimoji="1" lang="ko-KR" altLang="en-US" sz="1050" dirty="0"/>
              <a:t> 영화정보를 수정할 때</a:t>
            </a:r>
            <a:endParaRPr kumimoji="1" lang="en-US" altLang="ko-KR" sz="1050" dirty="0"/>
          </a:p>
          <a:p>
            <a:pPr algn="l">
              <a:lnSpc>
                <a:spcPct val="150000"/>
              </a:lnSpc>
            </a:pPr>
            <a:r>
              <a:rPr kumimoji="1" lang="ko-KR" altLang="en-US" sz="1050" dirty="0"/>
              <a:t>만약</a:t>
            </a:r>
            <a:r>
              <a:rPr kumimoji="1" lang="en-US" altLang="ko-KR" sz="1050" dirty="0"/>
              <a:t>,</a:t>
            </a:r>
            <a:r>
              <a:rPr kumimoji="1" lang="ko-KR" altLang="en-US" sz="1050" dirty="0"/>
              <a:t> 예매 정보에 해당 영화가 존재할 시 </a:t>
            </a:r>
            <a:endParaRPr kumimoji="1" lang="en-US" altLang="ko-KR" sz="1050" dirty="0"/>
          </a:p>
          <a:p>
            <a:pPr algn="l">
              <a:lnSpc>
                <a:spcPct val="150000"/>
              </a:lnSpc>
            </a:pPr>
            <a:r>
              <a:rPr kumimoji="1" lang="ko-KR" altLang="en-US" sz="1050" dirty="0"/>
              <a:t>같은 </a:t>
            </a:r>
            <a:r>
              <a:rPr kumimoji="1" lang="en-US" altLang="ko-KR" sz="1050" dirty="0" err="1"/>
              <a:t>tx</a:t>
            </a:r>
            <a:r>
              <a:rPr kumimoji="1" lang="ko-KR" altLang="en-US" sz="1050" dirty="0"/>
              <a:t>로 묶어 동시에 처리 합니다</a:t>
            </a:r>
            <a:endParaRPr kumimoji="1" lang="ko-Kore-KR" altLang="en-US" sz="1050" dirty="0"/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91FDD7C8-552A-8AA7-C58C-5D30D8FAC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52" y="965006"/>
            <a:ext cx="3043199" cy="621997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8E161245-CE11-E260-0915-154296A435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32" y="155098"/>
            <a:ext cx="4260934" cy="224181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FCEAFA-A1CB-0AC8-AB4F-0DACF08122DD}"/>
              </a:ext>
            </a:extLst>
          </p:cNvPr>
          <p:cNvSpPr/>
          <p:nvPr/>
        </p:nvSpPr>
        <p:spPr>
          <a:xfrm>
            <a:off x="5863599" y="589562"/>
            <a:ext cx="231116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71A6C09-D6C6-6732-BAC3-86CD68786DC2}"/>
              </a:ext>
            </a:extLst>
          </p:cNvPr>
          <p:cNvSpPr/>
          <p:nvPr/>
        </p:nvSpPr>
        <p:spPr>
          <a:xfrm>
            <a:off x="5853052" y="1124744"/>
            <a:ext cx="3043199" cy="4622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3949F25B-AFC1-3E39-63AB-ED19BFC5FF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44" y="2506893"/>
            <a:ext cx="4065073" cy="419601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04EEF8-39FE-8237-7938-8524EC8C0955}"/>
              </a:ext>
            </a:extLst>
          </p:cNvPr>
          <p:cNvSpPr/>
          <p:nvPr/>
        </p:nvSpPr>
        <p:spPr>
          <a:xfrm>
            <a:off x="1631326" y="2506893"/>
            <a:ext cx="3577429" cy="5349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34A7D5-1E61-A96E-AF98-3A53C4382C89}"/>
              </a:ext>
            </a:extLst>
          </p:cNvPr>
          <p:cNvSpPr/>
          <p:nvPr/>
        </p:nvSpPr>
        <p:spPr>
          <a:xfrm>
            <a:off x="1631326" y="5082306"/>
            <a:ext cx="2448272" cy="2575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9EE87CE-A6DE-3E20-DBBA-E8F792156456}"/>
              </a:ext>
            </a:extLst>
          </p:cNvPr>
          <p:cNvSpPr/>
          <p:nvPr/>
        </p:nvSpPr>
        <p:spPr>
          <a:xfrm>
            <a:off x="1638115" y="6170631"/>
            <a:ext cx="576064" cy="1099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5C299F9-6736-1956-2C3F-CB0B884EF72E}"/>
              </a:ext>
            </a:extLst>
          </p:cNvPr>
          <p:cNvSpPr/>
          <p:nvPr/>
        </p:nvSpPr>
        <p:spPr>
          <a:xfrm>
            <a:off x="1763688" y="6570823"/>
            <a:ext cx="648072" cy="1099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1049CD3E-3592-9CEF-BE04-E69CC1F736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89" y="5877272"/>
            <a:ext cx="1448177" cy="34123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749CFC9-BA32-DAC9-9172-47EB84CFB401}"/>
              </a:ext>
            </a:extLst>
          </p:cNvPr>
          <p:cNvSpPr txBox="1"/>
          <p:nvPr/>
        </p:nvSpPr>
        <p:spPr>
          <a:xfrm>
            <a:off x="5863599" y="5543299"/>
            <a:ext cx="164671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ore-KR" sz="1000" dirty="0"/>
              <a:t>(</a:t>
            </a:r>
            <a:r>
              <a:rPr kumimoji="1" lang="ko-KR" altLang="en-US" sz="1000" dirty="0"/>
              <a:t>작업도중 롤백 된 경우</a:t>
            </a:r>
            <a:r>
              <a:rPr kumimoji="1" lang="en-US" altLang="ko-KR" sz="1000" dirty="0"/>
              <a:t>)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63980641"/>
      </p:ext>
    </p:extLst>
  </p:cSld>
  <p:clrMapOvr>
    <a:masterClrMapping/>
  </p:clrMapOvr>
  <p:transition spd="slow" advTm="3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" name="그림 2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A3CE54D1-A489-70C7-2FEB-CA4F304CB3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42" y="265284"/>
            <a:ext cx="2438393" cy="6583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E4C212-FC9B-BCA7-2294-7C1DE4920B58}"/>
              </a:ext>
            </a:extLst>
          </p:cNvPr>
          <p:cNvSpPr/>
          <p:nvPr/>
        </p:nvSpPr>
        <p:spPr>
          <a:xfrm>
            <a:off x="1907704" y="598971"/>
            <a:ext cx="360040" cy="1657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95CB7572-24F4-A639-DE9E-093E53C97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3" y="269389"/>
            <a:ext cx="1236340" cy="55545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45214A-F6E3-87C8-03F5-0B36136D9B1F}"/>
              </a:ext>
            </a:extLst>
          </p:cNvPr>
          <p:cNvSpPr/>
          <p:nvPr/>
        </p:nvSpPr>
        <p:spPr>
          <a:xfrm>
            <a:off x="4330203" y="645185"/>
            <a:ext cx="962415" cy="1512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F21465-4591-D6C6-F364-DA1FA010B7F0}"/>
              </a:ext>
            </a:extLst>
          </p:cNvPr>
          <p:cNvSpPr txBox="1"/>
          <p:nvPr/>
        </p:nvSpPr>
        <p:spPr>
          <a:xfrm>
            <a:off x="6338059" y="1542127"/>
            <a:ext cx="252028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100" dirty="0"/>
              <a:t>만약</a:t>
            </a:r>
            <a:r>
              <a:rPr kumimoji="1" lang="en-US" altLang="ko-Kore-KR" sz="1100" dirty="0"/>
              <a:t>,</a:t>
            </a:r>
            <a:r>
              <a:rPr kumimoji="1" lang="ko-KR" altLang="en-US" sz="1100" dirty="0"/>
              <a:t> </a:t>
            </a:r>
            <a:r>
              <a:rPr kumimoji="1" lang="ko-Kore-KR" altLang="en-US" sz="1100" dirty="0"/>
              <a:t>삭제하려는</a:t>
            </a:r>
            <a:r>
              <a:rPr kumimoji="1" lang="ko-KR" altLang="en-US" sz="1100" dirty="0"/>
              <a:t> 영화가</a:t>
            </a:r>
            <a:endParaRPr kumimoji="1" lang="en-US" altLang="ko-KR" sz="1100" dirty="0"/>
          </a:p>
          <a:p>
            <a:pPr>
              <a:lnSpc>
                <a:spcPct val="150000"/>
              </a:lnSpc>
            </a:pPr>
            <a:r>
              <a:rPr kumimoji="1" lang="ko-KR" altLang="en-US" sz="1100" dirty="0"/>
              <a:t>고객이 예매를 하고 있는 영화일때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</a:t>
            </a:r>
            <a:endParaRPr kumimoji="1" lang="en-US" altLang="ko-KR" sz="1100" dirty="0"/>
          </a:p>
          <a:p>
            <a:pPr>
              <a:lnSpc>
                <a:spcPct val="150000"/>
              </a:lnSpc>
            </a:pPr>
            <a:endParaRPr kumimoji="1" lang="en-US" altLang="ko-KR" sz="1100" dirty="0"/>
          </a:p>
          <a:p>
            <a:pPr>
              <a:lnSpc>
                <a:spcPct val="150000"/>
              </a:lnSpc>
            </a:pPr>
            <a:r>
              <a:rPr kumimoji="1" lang="ko-KR" altLang="en-US" sz="1100" dirty="0"/>
              <a:t>아직 영화가 상영 전이라면 고객이 </a:t>
            </a:r>
            <a:endParaRPr kumimoji="1" lang="en-US" altLang="ko-KR" sz="1100" dirty="0"/>
          </a:p>
          <a:p>
            <a:pPr>
              <a:lnSpc>
                <a:spcPct val="150000"/>
              </a:lnSpc>
            </a:pPr>
            <a:r>
              <a:rPr kumimoji="1" lang="ko-KR" altLang="en-US" sz="1100" dirty="0"/>
              <a:t>환불을 받을 수 있도록 조건을</a:t>
            </a:r>
            <a:endParaRPr kumimoji="1" lang="en-US" altLang="ko-KR" sz="1100" dirty="0"/>
          </a:p>
          <a:p>
            <a:pPr>
              <a:lnSpc>
                <a:spcPct val="150000"/>
              </a:lnSpc>
            </a:pPr>
            <a:r>
              <a:rPr kumimoji="1" lang="ko-KR" altLang="en-US" sz="1100" dirty="0"/>
              <a:t>설정했습니다</a:t>
            </a:r>
            <a:r>
              <a:rPr kumimoji="1" lang="en-US" altLang="ko-KR" sz="11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en-US" altLang="ko-KR" sz="1000" dirty="0"/>
              <a:t>(</a:t>
            </a:r>
            <a:r>
              <a:rPr kumimoji="1" lang="ko-KR" altLang="en-US" sz="1000" dirty="0"/>
              <a:t>영화의 삭제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예매 삭제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고객 환불을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한 작업으로 묶어 </a:t>
            </a:r>
            <a:r>
              <a:rPr kumimoji="1" lang="en-US" altLang="ko-KR" sz="1000" dirty="0" err="1"/>
              <a:t>tx</a:t>
            </a:r>
            <a:r>
              <a:rPr kumimoji="1" lang="ko-KR" altLang="en-US" sz="1000" dirty="0"/>
              <a:t>로 처리</a:t>
            </a:r>
            <a:r>
              <a:rPr kumimoji="1" lang="en-US" altLang="ko-KR" sz="1000" dirty="0"/>
              <a:t>)</a:t>
            </a:r>
          </a:p>
          <a:p>
            <a:pPr algn="l"/>
            <a:endParaRPr kumimoji="1" lang="ko-Kore-KR" altLang="en-US" sz="1100" dirty="0"/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51EAEAC4-2AE8-F43B-2412-F5DF770104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17" y="1366363"/>
            <a:ext cx="4626987" cy="503603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812FC6-BBAC-39D3-9F3D-F9F427CC4F09}"/>
              </a:ext>
            </a:extLst>
          </p:cNvPr>
          <p:cNvSpPr/>
          <p:nvPr/>
        </p:nvSpPr>
        <p:spPr>
          <a:xfrm>
            <a:off x="1835696" y="1996086"/>
            <a:ext cx="2664296" cy="7128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F40DB0-89D0-1A58-3E29-1BFA800EEFC2}"/>
              </a:ext>
            </a:extLst>
          </p:cNvPr>
          <p:cNvSpPr/>
          <p:nvPr/>
        </p:nvSpPr>
        <p:spPr>
          <a:xfrm>
            <a:off x="1835696" y="2780928"/>
            <a:ext cx="2736304" cy="6480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E7DFC8C-BDE0-5611-A6BB-DB99ED0190FA}"/>
              </a:ext>
            </a:extLst>
          </p:cNvPr>
          <p:cNvSpPr/>
          <p:nvPr/>
        </p:nvSpPr>
        <p:spPr>
          <a:xfrm>
            <a:off x="1835696" y="3501008"/>
            <a:ext cx="4320480" cy="18289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EB2B38-8F48-AEDC-3F73-394B77945D1D}"/>
              </a:ext>
            </a:extLst>
          </p:cNvPr>
          <p:cNvSpPr txBox="1"/>
          <p:nvPr/>
        </p:nvSpPr>
        <p:spPr>
          <a:xfrm>
            <a:off x="5601104" y="228991"/>
            <a:ext cx="2376264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아래의</a:t>
            </a:r>
            <a:r>
              <a:rPr kumimoji="1" lang="ko-KR" altLang="en-US" sz="1000" dirty="0"/>
              <a:t> </a:t>
            </a:r>
            <a:r>
              <a:rPr kumimoji="1" lang="en-US" altLang="ko-KR" sz="1000" dirty="0" err="1"/>
              <a:t>tx</a:t>
            </a:r>
            <a:r>
              <a:rPr kumimoji="1" lang="ko-KR" altLang="en-US" sz="1000" dirty="0"/>
              <a:t>코드를 통과 하면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삭제에 성공합니다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</a:t>
            </a:r>
            <a:endParaRPr kumimoji="1" lang="ko-Kore-KR" altLang="en-US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6B5A92-FA5D-0C0C-F296-83CE5A074517}"/>
              </a:ext>
            </a:extLst>
          </p:cNvPr>
          <p:cNvSpPr/>
          <p:nvPr/>
        </p:nvSpPr>
        <p:spPr>
          <a:xfrm>
            <a:off x="1835696" y="5922500"/>
            <a:ext cx="1008112" cy="4799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8CA8A06D-BFD6-7B50-42D3-A8E7450AF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535" y="5282520"/>
            <a:ext cx="1701195" cy="111988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C62006E-39F9-4D7C-618C-849CCCC530DA}"/>
              </a:ext>
            </a:extLst>
          </p:cNvPr>
          <p:cNvSpPr txBox="1"/>
          <p:nvPr/>
        </p:nvSpPr>
        <p:spPr>
          <a:xfrm>
            <a:off x="6869535" y="4908470"/>
            <a:ext cx="164671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ore-KR" sz="1000" dirty="0"/>
              <a:t>(</a:t>
            </a:r>
            <a:r>
              <a:rPr kumimoji="1" lang="ko-KR" altLang="en-US" sz="1000" dirty="0"/>
              <a:t>작업도중 롤백 된 경우</a:t>
            </a:r>
            <a:r>
              <a:rPr kumimoji="1" lang="en-US" altLang="ko-KR" sz="1000" dirty="0"/>
              <a:t>)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26912"/>
      </p:ext>
    </p:extLst>
  </p:cSld>
  <p:clrMapOvr>
    <a:masterClrMapping/>
  </p:clrMapOvr>
  <p:transition spd="slow" advTm="300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01C14-7DFA-6585-BFBB-E34826C4B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45" y="831067"/>
            <a:ext cx="4572508" cy="51265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09D05CC-710B-B4BE-BCFF-FFC84702ABBF}"/>
              </a:ext>
            </a:extLst>
          </p:cNvPr>
          <p:cNvSpPr/>
          <p:nvPr/>
        </p:nvSpPr>
        <p:spPr>
          <a:xfrm>
            <a:off x="924981" y="304496"/>
            <a:ext cx="4244209" cy="40085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2-3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고객 예매관리</a:t>
            </a: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A886BD05-6061-95C3-A4E7-BCC3FFDF4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45" y="1548469"/>
            <a:ext cx="7080716" cy="188053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041F52-D553-96D5-7DBB-D0F795737CF3}"/>
              </a:ext>
            </a:extLst>
          </p:cNvPr>
          <p:cNvSpPr/>
          <p:nvPr/>
        </p:nvSpPr>
        <p:spPr>
          <a:xfrm>
            <a:off x="3408860" y="1009669"/>
            <a:ext cx="1749318" cy="1872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E23D3E-CE04-D58F-FA3D-78211B47BEC6}"/>
              </a:ext>
            </a:extLst>
          </p:cNvPr>
          <p:cNvSpPr/>
          <p:nvPr/>
        </p:nvSpPr>
        <p:spPr>
          <a:xfrm>
            <a:off x="1518018" y="3034984"/>
            <a:ext cx="2376264" cy="39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69E9E6-22A6-712B-CCC3-6BD2D722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01" y="4378480"/>
            <a:ext cx="4300648" cy="1744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E65194E-D28D-3B25-08F3-96FCBB8E19D1}"/>
              </a:ext>
            </a:extLst>
          </p:cNvPr>
          <p:cNvSpPr txBox="1"/>
          <p:nvPr/>
        </p:nvSpPr>
        <p:spPr>
          <a:xfrm>
            <a:off x="1547664" y="3501008"/>
            <a:ext cx="4032448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등록</a:t>
            </a:r>
            <a:r>
              <a:rPr kumimoji="1" lang="ko-KR" altLang="en-US" sz="1000" dirty="0"/>
              <a:t> 되어있는 모든 예매 리스트를 가져옵니다</a:t>
            </a:r>
            <a:r>
              <a:rPr kumimoji="1" lang="en-US" altLang="ko-KR" sz="1000" dirty="0"/>
              <a:t>.</a:t>
            </a:r>
          </a:p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페이지</a:t>
            </a:r>
            <a:r>
              <a:rPr kumimoji="1" lang="ko-KR" altLang="en-US" sz="1000" dirty="0"/>
              <a:t> 이동 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검색으로 수정할 고객의 예매를 선택해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수정 </a:t>
            </a:r>
            <a:r>
              <a:rPr kumimoji="1" lang="en-US" altLang="ko-KR" sz="1000" dirty="0"/>
              <a:t>/</a:t>
            </a:r>
            <a:r>
              <a:rPr kumimoji="1" lang="ko-KR" altLang="en-US" sz="1000" dirty="0"/>
              <a:t> 삭제를 할 수 있습니다</a:t>
            </a:r>
            <a:r>
              <a:rPr kumimoji="1" lang="en-US" altLang="ko-KR" sz="1000" dirty="0"/>
              <a:t>.</a:t>
            </a:r>
            <a:endParaRPr kumimoji="1" lang="ko-Kore-KR" altLang="en-US" sz="1000" dirty="0"/>
          </a:p>
        </p:txBody>
      </p: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CBB92578-2D65-1D2B-735F-7AA67DB33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01" y="4969926"/>
            <a:ext cx="3455752" cy="91923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3F6C8F-75AD-1A13-D3BF-0815F40A4CB4}"/>
              </a:ext>
            </a:extLst>
          </p:cNvPr>
          <p:cNvSpPr/>
          <p:nvPr/>
        </p:nvSpPr>
        <p:spPr>
          <a:xfrm>
            <a:off x="1502616" y="5381109"/>
            <a:ext cx="287400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B1E6E5-9B8F-9513-F8FC-620BA2D1004D}"/>
              </a:ext>
            </a:extLst>
          </p:cNvPr>
          <p:cNvSpPr txBox="1"/>
          <p:nvPr/>
        </p:nvSpPr>
        <p:spPr>
          <a:xfrm>
            <a:off x="4977203" y="5071293"/>
            <a:ext cx="2736304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예매 탭에선 좌석번호만 수정이 가능합니다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영화정보의 수정은 영화목록 탭에서 가능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873897"/>
      </p:ext>
    </p:extLst>
  </p:cSld>
  <p:clrMapOvr>
    <a:masterClrMapping/>
  </p:clrMapOvr>
  <p:transition spd="slow" advTm="3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B47651-2F10-4B78-09C8-C26E73FC7D3C}"/>
              </a:ext>
            </a:extLst>
          </p:cNvPr>
          <p:cNvSpPr txBox="1"/>
          <p:nvPr/>
        </p:nvSpPr>
        <p:spPr>
          <a:xfrm>
            <a:off x="4788024" y="882757"/>
            <a:ext cx="278792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유효성</a:t>
            </a:r>
            <a:r>
              <a:rPr kumimoji="1" lang="ko-KR" altLang="en-US" sz="1100" dirty="0"/>
              <a:t> 검사 통과 후</a:t>
            </a:r>
            <a:endParaRPr kumimoji="1" lang="en-US" altLang="ko-KR" sz="1100" dirty="0"/>
          </a:p>
          <a:p>
            <a:pPr>
              <a:lnSpc>
                <a:spcPct val="150000"/>
              </a:lnSpc>
            </a:pPr>
            <a:r>
              <a:rPr kumimoji="1" lang="ko-KR" altLang="en-US" sz="1100" dirty="0"/>
              <a:t>정확한 좌석번호가 입력되면</a:t>
            </a:r>
            <a:endParaRPr kumimoji="1" lang="en-US" altLang="ko-KR" sz="1100" dirty="0"/>
          </a:p>
          <a:p>
            <a:pPr>
              <a:lnSpc>
                <a:spcPct val="150000"/>
              </a:lnSpc>
            </a:pPr>
            <a:r>
              <a:rPr kumimoji="1" lang="ko-KR" altLang="en-US" sz="1100" dirty="0"/>
              <a:t>선택한 고객의 좌석을 수정합니다</a:t>
            </a:r>
            <a:r>
              <a:rPr kumimoji="1" lang="en-US" altLang="ko-KR" sz="1100" dirty="0"/>
              <a:t>.</a:t>
            </a:r>
            <a:endParaRPr kumimoji="1" lang="ko-Kore-KR" altLang="en-US" sz="1100" dirty="0"/>
          </a:p>
          <a:p>
            <a:pPr algn="l"/>
            <a:endParaRPr kumimoji="1" lang="ko-Kore-KR" altLang="en-US" sz="1100" dirty="0"/>
          </a:p>
        </p:txBody>
      </p:sp>
      <p:pic>
        <p:nvPicPr>
          <p:cNvPr id="26" name="그림 25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FA0BFD7A-F1EB-D256-A4C6-703449236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96" y="256904"/>
            <a:ext cx="2630467" cy="3079977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F86206B0-1CD5-DAAE-3A87-267647920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6904"/>
            <a:ext cx="2053580" cy="62585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28DDBA-598A-6937-B428-5E0215055F63}"/>
              </a:ext>
            </a:extLst>
          </p:cNvPr>
          <p:cNvSpPr/>
          <p:nvPr/>
        </p:nvSpPr>
        <p:spPr>
          <a:xfrm>
            <a:off x="2555626" y="1762060"/>
            <a:ext cx="216024" cy="2520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F2FBD6A-F822-43CB-433A-DFD0FE096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26392"/>
            <a:ext cx="2160240" cy="5753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6F5A909-AE6F-089F-C16F-CB0366971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563454"/>
            <a:ext cx="2630467" cy="46370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98E70F-D22D-3E5A-20CF-D5A189E6CB6E}"/>
              </a:ext>
            </a:extLst>
          </p:cNvPr>
          <p:cNvSpPr/>
          <p:nvPr/>
        </p:nvSpPr>
        <p:spPr>
          <a:xfrm>
            <a:off x="4788024" y="476672"/>
            <a:ext cx="1944216" cy="3600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201544-50BF-522C-DB39-875DE3D8C249}"/>
              </a:ext>
            </a:extLst>
          </p:cNvPr>
          <p:cNvSpPr/>
          <p:nvPr/>
        </p:nvSpPr>
        <p:spPr>
          <a:xfrm>
            <a:off x="4788024" y="1952159"/>
            <a:ext cx="1512168" cy="3247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5AE2083-C289-CDEB-EFB4-F5504BD8217E}"/>
              </a:ext>
            </a:extLst>
          </p:cNvPr>
          <p:cNvSpPr/>
          <p:nvPr/>
        </p:nvSpPr>
        <p:spPr>
          <a:xfrm>
            <a:off x="3904545" y="2924944"/>
            <a:ext cx="300035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8A2B03A5-4297-6F55-8EE2-EABFDF88A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96" y="3713490"/>
            <a:ext cx="6558631" cy="204498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4966454-FE74-4A18-2D4F-4C3C997F5EBD}"/>
              </a:ext>
            </a:extLst>
          </p:cNvPr>
          <p:cNvSpPr/>
          <p:nvPr/>
        </p:nvSpPr>
        <p:spPr>
          <a:xfrm>
            <a:off x="2771650" y="4077072"/>
            <a:ext cx="1282912" cy="1633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238026-4260-EEEE-814C-CFD80451076F}"/>
              </a:ext>
            </a:extLst>
          </p:cNvPr>
          <p:cNvSpPr txBox="1"/>
          <p:nvPr/>
        </p:nvSpPr>
        <p:spPr>
          <a:xfrm>
            <a:off x="1708432" y="5810304"/>
            <a:ext cx="360040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만약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이미 상영된 영화의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좌석 변경을 시도하면 실패합니다</a:t>
            </a:r>
            <a:r>
              <a:rPr kumimoji="1" lang="en-US" altLang="ko-KR" sz="1000" dirty="0"/>
              <a:t>.</a:t>
            </a:r>
            <a:endParaRPr kumimoji="1" lang="ko-Kore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DC0A82-7B45-4371-7789-E2D9E3AFF9B2}"/>
              </a:ext>
            </a:extLst>
          </p:cNvPr>
          <p:cNvSpPr/>
          <p:nvPr/>
        </p:nvSpPr>
        <p:spPr>
          <a:xfrm>
            <a:off x="1593496" y="5545297"/>
            <a:ext cx="1538344" cy="2131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pic>
        <p:nvPicPr>
          <p:cNvPr id="51" name="그림 50" descr="텍스트이(가) 표시된 사진&#10;&#10;자동 생성된 설명">
            <a:extLst>
              <a:ext uri="{FF2B5EF4-FFF2-40B4-BE49-F238E27FC236}">
                <a16:creationId xmlns:a16="http://schemas.microsoft.com/office/drawing/2014/main" id="{B7BFCA2D-3D7B-322A-4BAB-36D9BB1342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125" y="5861791"/>
            <a:ext cx="4003030" cy="735566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719D2B5-262A-A9EE-97F7-F57A4E8467DB}"/>
              </a:ext>
            </a:extLst>
          </p:cNvPr>
          <p:cNvCxnSpPr/>
          <p:nvPr/>
        </p:nvCxnSpPr>
        <p:spPr>
          <a:xfrm>
            <a:off x="2771650" y="1996086"/>
            <a:ext cx="1132895" cy="92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545419"/>
      </p:ext>
    </p:extLst>
  </p:cSld>
  <p:clrMapOvr>
    <a:masterClrMapping/>
  </p:clrMapOvr>
  <p:transition spd="slow" advTm="3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385022" y="304496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87824792-9177-70A0-2B54-94C3A43FF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96" y="214965"/>
            <a:ext cx="3830189" cy="11690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040EAC-6A5E-1C3A-D5DF-A3737348EB9D}"/>
              </a:ext>
            </a:extLst>
          </p:cNvPr>
          <p:cNvSpPr/>
          <p:nvPr/>
        </p:nvSpPr>
        <p:spPr>
          <a:xfrm>
            <a:off x="1763688" y="343128"/>
            <a:ext cx="360040" cy="205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F7FC47-BFC1-423B-D11E-70C12CEAF1AC}"/>
              </a:ext>
            </a:extLst>
          </p:cNvPr>
          <p:cNvSpPr/>
          <p:nvPr/>
        </p:nvSpPr>
        <p:spPr>
          <a:xfrm>
            <a:off x="1475496" y="908720"/>
            <a:ext cx="1224296" cy="4752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3542C2-491B-142A-109B-4BCACEE72A10}"/>
              </a:ext>
            </a:extLst>
          </p:cNvPr>
          <p:cNvSpPr txBox="1"/>
          <p:nvPr/>
        </p:nvSpPr>
        <p:spPr>
          <a:xfrm>
            <a:off x="5320814" y="304496"/>
            <a:ext cx="2880320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삭제</a:t>
            </a:r>
            <a:r>
              <a:rPr kumimoji="1" lang="en-US" altLang="ko-Kore-KR" sz="1000" dirty="0"/>
              <a:t>(</a:t>
            </a:r>
            <a:r>
              <a:rPr kumimoji="1" lang="ko-KR" altLang="en-US" sz="1000" dirty="0"/>
              <a:t>취소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하려는 예매를 선택 한 뒤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삭제버튼을 누르면 삭제에 성공합니다</a:t>
            </a:r>
            <a:r>
              <a:rPr kumimoji="1" lang="en-US" altLang="ko-KR" sz="1000" dirty="0"/>
              <a:t>.</a:t>
            </a:r>
            <a:r>
              <a:rPr kumimoji="1" lang="ko-KR" altLang="en-US" sz="1000" dirty="0"/>
              <a:t> </a:t>
            </a:r>
            <a:endParaRPr kumimoji="1" lang="ko-Kore-KR" altLang="en-US" sz="1000" dirty="0"/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A893A11C-D35D-AB0B-0A37-C47FCA0B8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96" y="1657313"/>
            <a:ext cx="4357332" cy="478022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91AE105-27AF-23B4-CC39-42B4E8AB4F95}"/>
              </a:ext>
            </a:extLst>
          </p:cNvPr>
          <p:cNvSpPr/>
          <p:nvPr/>
        </p:nvSpPr>
        <p:spPr>
          <a:xfrm>
            <a:off x="1943707" y="2636912"/>
            <a:ext cx="2561845" cy="6480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C7751A-F6FF-531B-409D-C8EDB0548C12}"/>
              </a:ext>
            </a:extLst>
          </p:cNvPr>
          <p:cNvSpPr/>
          <p:nvPr/>
        </p:nvSpPr>
        <p:spPr>
          <a:xfrm>
            <a:off x="1943707" y="4753902"/>
            <a:ext cx="2340261" cy="936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7E18B6E-84C7-6B5C-66D1-3F16E1775C6B}"/>
              </a:ext>
            </a:extLst>
          </p:cNvPr>
          <p:cNvSpPr/>
          <p:nvPr/>
        </p:nvSpPr>
        <p:spPr>
          <a:xfrm>
            <a:off x="1943707" y="5733256"/>
            <a:ext cx="756085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07268C-98AB-4D13-7134-11F6FB89F2C0}"/>
              </a:ext>
            </a:extLst>
          </p:cNvPr>
          <p:cNvSpPr/>
          <p:nvPr/>
        </p:nvSpPr>
        <p:spPr>
          <a:xfrm>
            <a:off x="2123728" y="6287641"/>
            <a:ext cx="936104" cy="1599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9673B-AAE1-79E3-501B-F53E6C181930}"/>
              </a:ext>
            </a:extLst>
          </p:cNvPr>
          <p:cNvSpPr txBox="1"/>
          <p:nvPr/>
        </p:nvSpPr>
        <p:spPr>
          <a:xfrm>
            <a:off x="5868145" y="3001284"/>
            <a:ext cx="2664296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000" dirty="0"/>
              <a:t>예매의</a:t>
            </a:r>
            <a:r>
              <a:rPr kumimoji="1" lang="ko-KR" altLang="en-US" sz="1000" dirty="0"/>
              <a:t> 취소와 해당 유저의 환불을</a:t>
            </a:r>
            <a:endParaRPr kumimoji="1" lang="en-US" altLang="ko-KR" sz="1000" dirty="0"/>
          </a:p>
          <a:p>
            <a:pPr algn="l">
              <a:lnSpc>
                <a:spcPct val="150000"/>
              </a:lnSpc>
            </a:pPr>
            <a:r>
              <a:rPr kumimoji="1" lang="ko-KR" altLang="en-US" sz="1000" dirty="0"/>
              <a:t>한 </a:t>
            </a:r>
            <a:r>
              <a:rPr kumimoji="1" lang="en-US" altLang="ko-KR" sz="1000" dirty="0" err="1"/>
              <a:t>tx</a:t>
            </a:r>
            <a:r>
              <a:rPr kumimoji="1" lang="ko-KR" altLang="en-US" sz="1000" dirty="0"/>
              <a:t>로 묶어서 처리합니다</a:t>
            </a:r>
            <a:r>
              <a:rPr kumimoji="1" lang="en-US" altLang="ko-KR" sz="1000" dirty="0"/>
              <a:t>.</a:t>
            </a:r>
          </a:p>
        </p:txBody>
      </p:sp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6BC459C1-436D-E02A-C0F0-3D9AAECDE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99" y="5317331"/>
            <a:ext cx="1701195" cy="11198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E28BFD4-7055-FDE1-2FA9-FA3EE5A60610}"/>
              </a:ext>
            </a:extLst>
          </p:cNvPr>
          <p:cNvSpPr txBox="1"/>
          <p:nvPr/>
        </p:nvSpPr>
        <p:spPr>
          <a:xfrm>
            <a:off x="6151115" y="4957200"/>
            <a:ext cx="1646711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ore-KR" sz="1000" dirty="0"/>
              <a:t>(</a:t>
            </a:r>
            <a:r>
              <a:rPr kumimoji="1" lang="ko-KR" altLang="en-US" sz="1000" dirty="0"/>
              <a:t>작업도중 롤백 된 경우</a:t>
            </a:r>
            <a:r>
              <a:rPr kumimoji="1" lang="en-US" altLang="ko-KR" sz="1000" dirty="0"/>
              <a:t>)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94467250"/>
      </p:ext>
    </p:extLst>
  </p:cSld>
  <p:clrMapOvr>
    <a:masterClrMapping/>
  </p:clrMapOvr>
  <p:transition spd="slow" advTm="3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257453" y="3333954"/>
            <a:ext cx="7414135" cy="4546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서론                    </a:t>
            </a:r>
          </a:p>
        </p:txBody>
      </p:sp>
      <p:sp>
        <p:nvSpPr>
          <p:cNvPr id="17" name="타원 16"/>
          <p:cNvSpPr/>
          <p:nvPr/>
        </p:nvSpPr>
        <p:spPr>
          <a:xfrm>
            <a:off x="395536" y="2852936"/>
            <a:ext cx="1368152" cy="1368152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1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832684" y="1196752"/>
            <a:ext cx="1452984" cy="1452984"/>
            <a:chOff x="3832684" y="1196752"/>
            <a:chExt cx="1452984" cy="1452984"/>
          </a:xfrm>
        </p:grpSpPr>
        <p:sp>
          <p:nvSpPr>
            <p:cNvPr id="20" name="타원 19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828096" y="1630889"/>
            <a:ext cx="1145486" cy="1145486"/>
            <a:chOff x="3832684" y="1196752"/>
            <a:chExt cx="1452984" cy="1452984"/>
          </a:xfrm>
        </p:grpSpPr>
        <p:sp>
          <p:nvSpPr>
            <p:cNvPr id="31" name="타원 30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4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257453" y="3333954"/>
            <a:ext cx="7414135" cy="4546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개선사항 및 아쉬웠던 점                    </a:t>
            </a:r>
          </a:p>
        </p:txBody>
      </p:sp>
      <p:sp>
        <p:nvSpPr>
          <p:cNvPr id="17" name="타원 16"/>
          <p:cNvSpPr/>
          <p:nvPr/>
        </p:nvSpPr>
        <p:spPr>
          <a:xfrm>
            <a:off x="395536" y="2852936"/>
            <a:ext cx="1368152" cy="1368152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5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832684" y="1196752"/>
            <a:ext cx="1452984" cy="1452984"/>
            <a:chOff x="3832684" y="1196752"/>
            <a:chExt cx="1452984" cy="1452984"/>
          </a:xfrm>
        </p:grpSpPr>
        <p:sp>
          <p:nvSpPr>
            <p:cNvPr id="20" name="타원 19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828096" y="1630889"/>
            <a:ext cx="1145486" cy="1145486"/>
            <a:chOff x="3832684" y="1196752"/>
            <a:chExt cx="1452984" cy="1452984"/>
          </a:xfrm>
        </p:grpSpPr>
        <p:sp>
          <p:nvSpPr>
            <p:cNvPr id="31" name="타원 30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96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286622" y="229501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1.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개선사항 및 아쉬웠던 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30ACB1-0B4A-A549-025A-8D74E0CE909C}"/>
              </a:ext>
            </a:extLst>
          </p:cNvPr>
          <p:cNvSpPr txBox="1"/>
          <p:nvPr/>
        </p:nvSpPr>
        <p:spPr>
          <a:xfrm>
            <a:off x="1475656" y="1124744"/>
            <a:ext cx="7128792" cy="534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 dirty="0" err="1"/>
              <a:t>Java.Util.D</a:t>
            </a:r>
            <a:r>
              <a:rPr kumimoji="1" lang="en-US" altLang="ko-KR" sz="1400" dirty="0" err="1"/>
              <a:t>ate</a:t>
            </a:r>
            <a:r>
              <a:rPr kumimoji="1" lang="ko-KR" altLang="en-US" sz="1400" dirty="0"/>
              <a:t> 와 </a:t>
            </a:r>
            <a:r>
              <a:rPr kumimoji="1" lang="en-US" altLang="ko-KR" sz="1400" dirty="0" err="1"/>
              <a:t>Java.Sql.Date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그리고 </a:t>
            </a:r>
            <a:r>
              <a:rPr kumimoji="1" lang="en-US" altLang="ko-KR" sz="1400" dirty="0" err="1"/>
              <a:t>Java.Sql.Timestamp</a:t>
            </a:r>
            <a:r>
              <a:rPr kumimoji="1" lang="en-US" altLang="ko-KR" sz="1400" dirty="0"/>
              <a:t> 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데이터베이스와 연동해서 </a:t>
            </a:r>
            <a:r>
              <a:rPr kumimoji="1" lang="ko-KR" altLang="en-US" sz="1400" dirty="0" err="1"/>
              <a:t>사용할때</a:t>
            </a:r>
            <a:endParaRPr kumimoji="1" lang="en-US" altLang="ko-KR" sz="1400" dirty="0"/>
          </a:p>
          <a:p>
            <a:pPr algn="l">
              <a:lnSpc>
                <a:spcPct val="150000"/>
              </a:lnSpc>
            </a:pPr>
            <a:r>
              <a:rPr kumimoji="1" lang="ko-KR" altLang="en-US" sz="1400" dirty="0"/>
              <a:t>   형변환과 잘못된 시간 값이 들어 왔던 경우가 많아 아쉬웠다</a:t>
            </a:r>
            <a:endParaRPr kumimoji="1" lang="en-US" altLang="ko-KR" sz="14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초기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static </a:t>
            </a:r>
            <a:r>
              <a:rPr kumimoji="1" lang="ko-KR" altLang="en-US" sz="1400" dirty="0"/>
              <a:t>멤버들을 너무 무분별하게 사용했던 코드들을 수정하는 것에 너무 많은 시간이 들었음</a:t>
            </a:r>
            <a:endParaRPr kumimoji="1" lang="en-US" altLang="ko-KR" sz="14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DB</a:t>
            </a:r>
            <a:r>
              <a:rPr kumimoji="1" lang="ko-KR" altLang="en-US" sz="1400" dirty="0"/>
              <a:t> 커넥션을 얻는 </a:t>
            </a:r>
            <a:r>
              <a:rPr kumimoji="1" lang="en-US" altLang="ko-KR" sz="1400" dirty="0" err="1"/>
              <a:t>jdbc</a:t>
            </a:r>
            <a:r>
              <a:rPr kumimoji="1" lang="ko-KR" altLang="en-US" sz="1400" dirty="0"/>
              <a:t> 코드 부분에 </a:t>
            </a:r>
            <a:r>
              <a:rPr kumimoji="1" lang="en-US" altLang="ko-KR" sz="1400" dirty="0"/>
              <a:t>try-catch-finally </a:t>
            </a:r>
            <a:r>
              <a:rPr kumimoji="1" lang="ko-KR" altLang="en-US" sz="1400" dirty="0"/>
              <a:t>나 </a:t>
            </a:r>
            <a:r>
              <a:rPr kumimoji="1" lang="en-US" altLang="ko-KR" sz="1400" dirty="0"/>
              <a:t>try-with-resources</a:t>
            </a:r>
            <a:r>
              <a:rPr kumimoji="1" lang="ko-KR" altLang="en-US" sz="1400" dirty="0"/>
              <a:t>을 사용해  </a:t>
            </a:r>
            <a:endParaRPr kumimoji="1" lang="en-US" altLang="ko-KR" sz="1400" dirty="0"/>
          </a:p>
          <a:p>
            <a:pPr algn="l">
              <a:lnSpc>
                <a:spcPct val="150000"/>
              </a:lnSpc>
            </a:pPr>
            <a:r>
              <a:rPr kumimoji="1" lang="ko-KR" altLang="en-US" sz="1400" dirty="0"/>
              <a:t>   예외가 발생해도 자동으로 </a:t>
            </a:r>
            <a:r>
              <a:rPr kumimoji="1" lang="en-US" altLang="ko-KR" sz="1400" dirty="0"/>
              <a:t>close</a:t>
            </a:r>
            <a:r>
              <a:rPr kumimoji="1" lang="ko-KR" altLang="en-US" sz="1400" dirty="0"/>
              <a:t> 되게 하는 부분이 필요했는데 그러지 못했음</a:t>
            </a:r>
            <a:endParaRPr kumimoji="1" lang="en-US" altLang="ko-KR" sz="14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관계형 데이터베이스에 익숙하지 못해 테이블마다 너무 많은 중복 컬럼이 존재했고</a:t>
            </a:r>
            <a:endParaRPr kumimoji="1" lang="en-US" altLang="ko-KR" sz="1400" dirty="0"/>
          </a:p>
          <a:p>
            <a:pPr algn="l">
              <a:lnSpc>
                <a:spcPct val="150000"/>
              </a:lnSpc>
            </a:pPr>
            <a:r>
              <a:rPr kumimoji="1" lang="ko-KR" altLang="en-US" sz="1400" dirty="0"/>
              <a:t>   그로 인해 </a:t>
            </a:r>
            <a:r>
              <a:rPr kumimoji="1" lang="en-US" altLang="ko-KR" sz="1400" dirty="0" err="1"/>
              <a:t>jdbc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쿼리 코드 부분이 길어지고 중복코드도 너무 많았다</a:t>
            </a:r>
            <a:endParaRPr kumimoji="1" lang="en-US" altLang="ko-KR" sz="14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정규식을 사용하면 간단하게 처리 될 수 있는 유효성 검사 부분이 많았음</a:t>
            </a:r>
            <a:endParaRPr kumimoji="1" lang="en-US" altLang="ko-KR" sz="1400" dirty="0"/>
          </a:p>
          <a:p>
            <a:pPr algn="l">
              <a:lnSpc>
                <a:spcPct val="150000"/>
              </a:lnSpc>
            </a:pPr>
            <a:endParaRPr kumimoji="1" lang="en-US" altLang="ko-KR" sz="1100" dirty="0"/>
          </a:p>
          <a:p>
            <a:pPr algn="l">
              <a:lnSpc>
                <a:spcPct val="150000"/>
              </a:lnSpc>
            </a:pPr>
            <a:endParaRPr kumimoji="1" lang="en-US" altLang="ko-KR" sz="1100" dirty="0"/>
          </a:p>
          <a:p>
            <a:pPr algn="l">
              <a:lnSpc>
                <a:spcPct val="150000"/>
              </a:lnSpc>
            </a:pP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51324378"/>
      </p:ext>
    </p:extLst>
  </p:cSld>
  <p:clrMapOvr>
    <a:masterClrMapping/>
  </p:clrMapOvr>
  <p:transition spd="slow" advTm="3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24" y="742"/>
            <a:ext cx="9156824" cy="6858000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3832684" y="1210430"/>
            <a:ext cx="1452984" cy="1452984"/>
            <a:chOff x="3832684" y="1196752"/>
            <a:chExt cx="1452984" cy="145298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7" name="타원 36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5" name="타원 44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3" name="타원 42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41" name="타원 40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3318334" y="3056947"/>
            <a:ext cx="4188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QUESTION &amp; ANSWER</a:t>
            </a:r>
            <a:endParaRPr lang="ko-KR" altLang="en-US" sz="28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828095" y="1583294"/>
            <a:ext cx="1206759" cy="1206759"/>
            <a:chOff x="3832684" y="1196752"/>
            <a:chExt cx="1452984" cy="1452984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48" name="타원 47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56" name="타원 55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54" name="타원 53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  <a:grpFill/>
          </p:grpSpPr>
          <p:sp>
            <p:nvSpPr>
              <p:cNvPr id="52" name="타원 51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FAB7FCF-396D-4D90-9838-5F8B97B7618D}"/>
              </a:ext>
            </a:extLst>
          </p:cNvPr>
          <p:cNvSpPr txBox="1"/>
          <p:nvPr/>
        </p:nvSpPr>
        <p:spPr>
          <a:xfrm>
            <a:off x="3899423" y="3714443"/>
            <a:ext cx="302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질문이 있으시면</a:t>
            </a:r>
            <a:r>
              <a:rPr lang="en-US" altLang="ko-KR" sz="12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, </a:t>
            </a:r>
            <a:r>
              <a:rPr lang="ko-KR" altLang="en-US" sz="12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자유롭게 말씀해주세요</a:t>
            </a:r>
            <a:r>
              <a:rPr lang="en-US" altLang="ko-KR" sz="12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!</a:t>
            </a:r>
            <a:endParaRPr lang="ko-KR" altLang="en-US" sz="12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6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>
        <p:split orient="vert"/>
      </p:transition>
    </mc:Choice>
    <mc:Fallback xmlns="">
      <p:transition spd="slow" advTm="8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9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8684" y="3065775"/>
            <a:ext cx="5706633" cy="8605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000" b="1" spc="3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THANKS FOR WATCHING MY </a:t>
            </a:r>
            <a:r>
              <a:rPr lang="en-US" altLang="ko-KR" sz="1600" b="1" spc="3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PRESENTATION</a:t>
            </a:r>
            <a:endParaRPr lang="ko-KR" altLang="en-US" sz="2000" b="1" spc="3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32684" y="1196752"/>
            <a:ext cx="1452984" cy="1452984"/>
            <a:chOff x="3832684" y="1196752"/>
            <a:chExt cx="1452984" cy="1452984"/>
          </a:xfrm>
        </p:grpSpPr>
        <p:sp>
          <p:nvSpPr>
            <p:cNvPr id="11" name="타원 10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1828096" y="1630889"/>
            <a:ext cx="1145486" cy="1145486"/>
            <a:chOff x="3832684" y="1196752"/>
            <a:chExt cx="1452984" cy="1452984"/>
          </a:xfrm>
        </p:grpSpPr>
        <p:sp>
          <p:nvSpPr>
            <p:cNvPr id="23" name="타원 22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50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:fade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043608" y="476672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1.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개발일정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09/21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10/04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F4C499B-5C14-9B4B-18D3-08C1ADEECB17}"/>
              </a:ext>
            </a:extLst>
          </p:cNvPr>
          <p:cNvSpPr/>
          <p:nvPr/>
        </p:nvSpPr>
        <p:spPr>
          <a:xfrm>
            <a:off x="376576" y="1336317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8E9C8A-1D98-C512-BF59-323E9E932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1" y="1883887"/>
            <a:ext cx="6292073" cy="20558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30D0BD-C0AA-963F-E2E3-FAFE66944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0" y="4792105"/>
            <a:ext cx="6294331" cy="1135861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11E24BF-2DC8-C719-9D41-232DADE9E65B}"/>
              </a:ext>
            </a:extLst>
          </p:cNvPr>
          <p:cNvSpPr/>
          <p:nvPr/>
        </p:nvSpPr>
        <p:spPr>
          <a:xfrm>
            <a:off x="4568951" y="2680423"/>
            <a:ext cx="2520280" cy="503920"/>
          </a:xfrm>
          <a:prstGeom prst="round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0EA987-632F-4336-9943-195CE5850107}"/>
              </a:ext>
            </a:extLst>
          </p:cNvPr>
          <p:cNvSpPr txBox="1"/>
          <p:nvPr/>
        </p:nvSpPr>
        <p:spPr>
          <a:xfrm>
            <a:off x="5436096" y="2740919"/>
            <a:ext cx="1512168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주제</a:t>
            </a:r>
            <a:r>
              <a:rPr kumimoji="1" lang="ko-KR" altLang="en-US" sz="1100" dirty="0"/>
              <a:t> 선정</a:t>
            </a:r>
            <a:endParaRPr kumimoji="1" lang="ko-Kore-KR" altLang="en-US" sz="1100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BC85285-7006-419F-E361-48DB7A4B48C4}"/>
              </a:ext>
            </a:extLst>
          </p:cNvPr>
          <p:cNvSpPr/>
          <p:nvPr/>
        </p:nvSpPr>
        <p:spPr>
          <a:xfrm>
            <a:off x="1793841" y="3367204"/>
            <a:ext cx="5295390" cy="50391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C76A240F-0F4F-6BA0-81F0-037FAC5F2B85}"/>
              </a:ext>
            </a:extLst>
          </p:cNvPr>
          <p:cNvSpPr/>
          <p:nvPr/>
        </p:nvSpPr>
        <p:spPr>
          <a:xfrm>
            <a:off x="1793840" y="5406719"/>
            <a:ext cx="2647696" cy="465494"/>
          </a:xfrm>
          <a:prstGeom prst="round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FEDC8B3E-F681-EBA1-9CAF-BC9A6BC72950}"/>
              </a:ext>
            </a:extLst>
          </p:cNvPr>
          <p:cNvSpPr/>
          <p:nvPr/>
        </p:nvSpPr>
        <p:spPr>
          <a:xfrm>
            <a:off x="4530470" y="5401833"/>
            <a:ext cx="1623228" cy="470380"/>
          </a:xfrm>
          <a:prstGeom prst="round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86A40B-5B0C-5E9F-5EA8-C58A1F1F04DE}"/>
              </a:ext>
            </a:extLst>
          </p:cNvPr>
          <p:cNvSpPr txBox="1"/>
          <p:nvPr/>
        </p:nvSpPr>
        <p:spPr>
          <a:xfrm>
            <a:off x="2761158" y="3475419"/>
            <a:ext cx="2408032" cy="31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관리자</a:t>
            </a:r>
            <a:r>
              <a:rPr kumimoji="1" lang="ko-KR" altLang="en-US" sz="1100" dirty="0"/>
              <a:t> 모드 개발 및 영화목록 구현</a:t>
            </a:r>
            <a:endParaRPr kumimoji="1" lang="en-US" altLang="ko-KR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8A1927-0E64-D4E7-E800-9F91E480F466}"/>
              </a:ext>
            </a:extLst>
          </p:cNvPr>
          <p:cNvSpPr txBox="1"/>
          <p:nvPr/>
        </p:nvSpPr>
        <p:spPr>
          <a:xfrm>
            <a:off x="2070190" y="5533264"/>
            <a:ext cx="2016224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코드</a:t>
            </a:r>
            <a:r>
              <a:rPr kumimoji="1" lang="ko-KR" altLang="en-US" sz="1100" dirty="0"/>
              <a:t> 정리 및 유저모드 개발</a:t>
            </a:r>
            <a:endParaRPr kumimoji="1" lang="en-US" altLang="ko-KR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D7750B-B746-8C0D-CEC8-A7071B181FE6}"/>
              </a:ext>
            </a:extLst>
          </p:cNvPr>
          <p:cNvSpPr txBox="1"/>
          <p:nvPr/>
        </p:nvSpPr>
        <p:spPr>
          <a:xfrm>
            <a:off x="4867732" y="5533264"/>
            <a:ext cx="1152128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ore-KR" sz="1100" dirty="0"/>
              <a:t>PPT </a:t>
            </a:r>
            <a:r>
              <a:rPr kumimoji="1" lang="ko-Kore-KR" altLang="en-US" sz="1100" dirty="0"/>
              <a:t>준비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3840" y="4792106"/>
            <a:ext cx="0" cy="11358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1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8762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259632" y="0"/>
            <a:ext cx="108012" cy="6858000"/>
            <a:chOff x="1632464" y="0"/>
            <a:chExt cx="108012" cy="6858000"/>
          </a:xfrm>
        </p:grpSpPr>
        <p:sp>
          <p:nvSpPr>
            <p:cNvPr id="5" name="직사각형 4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flipV="1">
            <a:off x="8970737" y="0"/>
            <a:ext cx="108012" cy="6858000"/>
            <a:chOff x="1632464" y="0"/>
            <a:chExt cx="108012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632464" y="0"/>
              <a:ext cx="108012" cy="45811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32464" y="475390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32464" y="511394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32464" y="5473982"/>
              <a:ext cx="108012" cy="2160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32464" y="5877272"/>
              <a:ext cx="108012" cy="98072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1043608" y="490364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개발 환경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03826" y="6177650"/>
            <a:ext cx="379971" cy="379971"/>
            <a:chOff x="7164288" y="2924944"/>
            <a:chExt cx="1368152" cy="1368152"/>
          </a:xfrm>
        </p:grpSpPr>
        <p:sp>
          <p:nvSpPr>
            <p:cNvPr id="23" name="타원 22"/>
            <p:cNvSpPr/>
            <p:nvPr/>
          </p:nvSpPr>
          <p:spPr>
            <a:xfrm>
              <a:off x="7164288" y="2924944"/>
              <a:ext cx="1368152" cy="13681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7628616" y="3360717"/>
              <a:ext cx="576064" cy="496607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F4C499B-5C14-9B4B-18D3-08C1ADEECB17}"/>
              </a:ext>
            </a:extLst>
          </p:cNvPr>
          <p:cNvSpPr/>
          <p:nvPr/>
        </p:nvSpPr>
        <p:spPr>
          <a:xfrm>
            <a:off x="376576" y="1336317"/>
            <a:ext cx="365297" cy="365297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pic>
        <p:nvPicPr>
          <p:cNvPr id="1028" name="Picture 4" descr="자바 투명 이미지 | PNG Play">
            <a:extLst>
              <a:ext uri="{FF2B5EF4-FFF2-40B4-BE49-F238E27FC236}">
                <a16:creationId xmlns:a16="http://schemas.microsoft.com/office/drawing/2014/main" id="{E416564F-456E-29C4-3E41-6BB658F32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96" y="1739070"/>
            <a:ext cx="2503744" cy="140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sql cmd query">
            <a:extLst>
              <a:ext uri="{FF2B5EF4-FFF2-40B4-BE49-F238E27FC236}">
                <a16:creationId xmlns:a16="http://schemas.microsoft.com/office/drawing/2014/main" id="{B3DB6D23-C8DE-BF3D-250B-1C444CF26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105425"/>
            <a:ext cx="2612485" cy="13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lor 스타일의 IntelliJ IDEA 아이콘">
            <a:extLst>
              <a:ext uri="{FF2B5EF4-FFF2-40B4-BE49-F238E27FC236}">
                <a16:creationId xmlns:a16="http://schemas.microsoft.com/office/drawing/2014/main" id="{5767E285-587A-AEAD-E252-BC1170DE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983" y="1881177"/>
            <a:ext cx="1923002" cy="192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3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fade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257453" y="3333954"/>
            <a:ext cx="7414135" cy="4546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요구사항 명세서               </a:t>
            </a:r>
          </a:p>
        </p:txBody>
      </p:sp>
      <p:sp>
        <p:nvSpPr>
          <p:cNvPr id="17" name="타원 16"/>
          <p:cNvSpPr/>
          <p:nvPr/>
        </p:nvSpPr>
        <p:spPr>
          <a:xfrm>
            <a:off x="395536" y="2852936"/>
            <a:ext cx="1368152" cy="1368152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2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832684" y="1196752"/>
            <a:ext cx="1452984" cy="1452984"/>
            <a:chOff x="3832684" y="1196752"/>
            <a:chExt cx="1452984" cy="1452984"/>
          </a:xfrm>
        </p:grpSpPr>
        <p:sp>
          <p:nvSpPr>
            <p:cNvPr id="20" name="타원 19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828096" y="1630889"/>
            <a:ext cx="1145486" cy="1145486"/>
            <a:chOff x="3832684" y="1196752"/>
            <a:chExt cx="1452984" cy="1452984"/>
          </a:xfrm>
        </p:grpSpPr>
        <p:sp>
          <p:nvSpPr>
            <p:cNvPr id="31" name="타원 30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89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5">
            <a:extLst>
              <a:ext uri="{FF2B5EF4-FFF2-40B4-BE49-F238E27FC236}">
                <a16:creationId xmlns:a16="http://schemas.microsoft.com/office/drawing/2014/main" id="{612D025F-FCB2-4C0A-9860-6317415C8986}"/>
              </a:ext>
            </a:extLst>
          </p:cNvPr>
          <p:cNvSpPr/>
          <p:nvPr/>
        </p:nvSpPr>
        <p:spPr>
          <a:xfrm>
            <a:off x="0" y="857251"/>
            <a:ext cx="9144000" cy="4654276"/>
          </a:xfrm>
          <a:custGeom>
            <a:avLst/>
            <a:gdLst>
              <a:gd name="connsiteX0" fmla="*/ 0 w 12192000"/>
              <a:gd name="connsiteY0" fmla="*/ 0 h 6239738"/>
              <a:gd name="connsiteX1" fmla="*/ 12192000 w 12192000"/>
              <a:gd name="connsiteY1" fmla="*/ 0 h 6239738"/>
              <a:gd name="connsiteX2" fmla="*/ 12192000 w 12192000"/>
              <a:gd name="connsiteY2" fmla="*/ 4391263 h 6239738"/>
              <a:gd name="connsiteX3" fmla="*/ 11905650 w 12192000"/>
              <a:gd name="connsiteY3" fmla="*/ 4472509 h 6239738"/>
              <a:gd name="connsiteX4" fmla="*/ 6067975 w 12192000"/>
              <a:gd name="connsiteY4" fmla="*/ 6135505 h 6239738"/>
              <a:gd name="connsiteX5" fmla="*/ 322062 w 12192000"/>
              <a:gd name="connsiteY5" fmla="*/ 4828050 h 6239738"/>
              <a:gd name="connsiteX6" fmla="*/ 118978 w 12192000"/>
              <a:gd name="connsiteY6" fmla="*/ 4642014 h 6239738"/>
              <a:gd name="connsiteX7" fmla="*/ 0 w 12192000"/>
              <a:gd name="connsiteY7" fmla="*/ 4520358 h 623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39738">
                <a:moveTo>
                  <a:pt x="0" y="0"/>
                </a:moveTo>
                <a:lnTo>
                  <a:pt x="12192000" y="0"/>
                </a:lnTo>
                <a:lnTo>
                  <a:pt x="12192000" y="4391263"/>
                </a:lnTo>
                <a:lnTo>
                  <a:pt x="11905650" y="4472509"/>
                </a:lnTo>
                <a:cubicBezTo>
                  <a:pt x="9967400" y="5057428"/>
                  <a:pt x="8075040" y="5848775"/>
                  <a:pt x="6067975" y="6135505"/>
                </a:cubicBezTo>
                <a:cubicBezTo>
                  <a:pt x="4060923" y="6422221"/>
                  <a:pt x="1858895" y="6158443"/>
                  <a:pt x="322062" y="4828050"/>
                </a:cubicBezTo>
                <a:cubicBezTo>
                  <a:pt x="252530" y="4767838"/>
                  <a:pt x="184838" y="4705790"/>
                  <a:pt x="118978" y="4642014"/>
                </a:cubicBezTo>
                <a:lnTo>
                  <a:pt x="0" y="4520358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latinLnBrk="0"/>
            <a:endParaRPr lang="en-ID" sz="13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1B76D2-9C83-CC49-A9AE-AEB2811E3785}"/>
              </a:ext>
            </a:extLst>
          </p:cNvPr>
          <p:cNvSpPr/>
          <p:nvPr/>
        </p:nvSpPr>
        <p:spPr>
          <a:xfrm>
            <a:off x="628552" y="1646178"/>
            <a:ext cx="7903888" cy="4229535"/>
          </a:xfrm>
          <a:prstGeom prst="roundRect">
            <a:avLst>
              <a:gd name="adj" fmla="val 5362"/>
            </a:avLst>
          </a:prstGeom>
          <a:solidFill>
            <a:schemeClr val="bg1"/>
          </a:solidFill>
          <a:ln>
            <a:noFill/>
          </a:ln>
          <a:effectLst>
            <a:outerShdw blurRad="381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sz="1350" dirty="0"/>
          </a:p>
        </p:txBody>
      </p:sp>
      <p:sp>
        <p:nvSpPr>
          <p:cNvPr id="63" name="Round Same Side Corner Rectangle 3">
            <a:extLst>
              <a:ext uri="{FF2B5EF4-FFF2-40B4-BE49-F238E27FC236}">
                <a16:creationId xmlns:a16="http://schemas.microsoft.com/office/drawing/2014/main" id="{0A9E39E7-DA55-43C5-9C65-025DEE3150C0}"/>
              </a:ext>
            </a:extLst>
          </p:cNvPr>
          <p:cNvSpPr/>
          <p:nvPr/>
        </p:nvSpPr>
        <p:spPr>
          <a:xfrm>
            <a:off x="1045894" y="2590971"/>
            <a:ext cx="7172346" cy="2618572"/>
          </a:xfrm>
          <a:prstGeom prst="round2SameRect">
            <a:avLst>
              <a:gd name="adj1" fmla="val 0"/>
              <a:gd name="adj2" fmla="val 4113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sz="825" dirty="0">
              <a:solidFill>
                <a:srgbClr val="2B2A2A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4" name="Rectangle: Top Corners Rounded 9">
            <a:extLst>
              <a:ext uri="{FF2B5EF4-FFF2-40B4-BE49-F238E27FC236}">
                <a16:creationId xmlns:a16="http://schemas.microsoft.com/office/drawing/2014/main" id="{3302F512-DF89-402F-83BB-7CAB21C6C992}"/>
              </a:ext>
            </a:extLst>
          </p:cNvPr>
          <p:cNvSpPr/>
          <p:nvPr/>
        </p:nvSpPr>
        <p:spPr>
          <a:xfrm>
            <a:off x="1046862" y="2155045"/>
            <a:ext cx="7192506" cy="435760"/>
          </a:xfrm>
          <a:prstGeom prst="round2SameRect">
            <a:avLst>
              <a:gd name="adj1" fmla="val 21443"/>
              <a:gd name="adj2" fmla="val 0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latinLnBrk="0"/>
            <a:endParaRPr lang="en-US" sz="13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65BFF6-CC41-4351-B72E-719AD510512E}"/>
              </a:ext>
            </a:extLst>
          </p:cNvPr>
          <p:cNvSpPr txBox="1"/>
          <p:nvPr/>
        </p:nvSpPr>
        <p:spPr>
          <a:xfrm>
            <a:off x="1278748" y="2293926"/>
            <a:ext cx="1087591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  <a:buSzPct val="110000"/>
            </a:pPr>
            <a:r>
              <a:rPr lang="ko-KR" altLang="en-US" sz="105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구분</a:t>
            </a:r>
            <a:endParaRPr lang="en-US" sz="1050" b="1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F6774E-7047-45BC-8BA1-63125448516F}"/>
              </a:ext>
            </a:extLst>
          </p:cNvPr>
          <p:cNvSpPr txBox="1"/>
          <p:nvPr/>
        </p:nvSpPr>
        <p:spPr>
          <a:xfrm>
            <a:off x="3030074" y="2283208"/>
            <a:ext cx="1087591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  <a:buSzPct val="110000"/>
            </a:pPr>
            <a:r>
              <a:rPr lang="ko-KR" altLang="en-US" sz="105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서비스</a:t>
            </a:r>
            <a:endParaRPr lang="en-US" altLang="ko-KR" sz="1050" b="1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5E635C-6A04-4729-9493-B269DB79CEC0}"/>
              </a:ext>
            </a:extLst>
          </p:cNvPr>
          <p:cNvSpPr txBox="1"/>
          <p:nvPr/>
        </p:nvSpPr>
        <p:spPr>
          <a:xfrm>
            <a:off x="5733667" y="2272333"/>
            <a:ext cx="1087591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  <a:buSzPct val="110000"/>
            </a:pPr>
            <a:r>
              <a:rPr lang="ko-KR" altLang="en-US" sz="105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기능구현</a:t>
            </a:r>
            <a:endParaRPr lang="en-US" altLang="ko-KR" sz="1050" b="1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87" name="Group 49">
            <a:extLst>
              <a:ext uri="{FF2B5EF4-FFF2-40B4-BE49-F238E27FC236}">
                <a16:creationId xmlns:a16="http://schemas.microsoft.com/office/drawing/2014/main" id="{3C9AC179-6F86-4FC9-AD30-72329975E4C0}"/>
              </a:ext>
            </a:extLst>
          </p:cNvPr>
          <p:cNvGrpSpPr/>
          <p:nvPr/>
        </p:nvGrpSpPr>
        <p:grpSpPr>
          <a:xfrm>
            <a:off x="1048839" y="2162881"/>
            <a:ext cx="7055401" cy="3048941"/>
            <a:chOff x="1062192" y="1283050"/>
            <a:chExt cx="10080000" cy="4659455"/>
          </a:xfrm>
        </p:grpSpPr>
        <p:cxnSp>
          <p:nvCxnSpPr>
            <p:cNvPr id="89" name="Straight Connector 13">
              <a:extLst>
                <a:ext uri="{FF2B5EF4-FFF2-40B4-BE49-F238E27FC236}">
                  <a16:creationId xmlns:a16="http://schemas.microsoft.com/office/drawing/2014/main" id="{197A4E75-5351-4033-8633-0DEA329ED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4617" y="1283050"/>
              <a:ext cx="7200" cy="4659455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4">
              <a:extLst>
                <a:ext uri="{FF2B5EF4-FFF2-40B4-BE49-F238E27FC236}">
                  <a16:creationId xmlns:a16="http://schemas.microsoft.com/office/drawing/2014/main" id="{207271F5-074A-415C-AC02-B7E548440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6946" y="1283050"/>
              <a:ext cx="7200" cy="4659455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8">
              <a:extLst>
                <a:ext uri="{FF2B5EF4-FFF2-40B4-BE49-F238E27FC236}">
                  <a16:creationId xmlns:a16="http://schemas.microsoft.com/office/drawing/2014/main" id="{7436A604-615A-4F76-8995-25793F81325F}"/>
                </a:ext>
              </a:extLst>
            </p:cNvPr>
            <p:cNvCxnSpPr/>
            <p:nvPr/>
          </p:nvCxnSpPr>
          <p:spPr>
            <a:xfrm>
              <a:off x="1062192" y="1923506"/>
              <a:ext cx="10080000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9">
              <a:extLst>
                <a:ext uri="{FF2B5EF4-FFF2-40B4-BE49-F238E27FC236}">
                  <a16:creationId xmlns:a16="http://schemas.microsoft.com/office/drawing/2014/main" id="{137E15E2-186B-4019-9A14-18D3D29D5F90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2589712"/>
              <a:ext cx="7765246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20">
              <a:extLst>
                <a:ext uri="{FF2B5EF4-FFF2-40B4-BE49-F238E27FC236}">
                  <a16:creationId xmlns:a16="http://schemas.microsoft.com/office/drawing/2014/main" id="{DA3A70D5-0F0D-4516-A053-E6383A8E48BA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3217959"/>
              <a:ext cx="7765246" cy="37958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21">
              <a:extLst>
                <a:ext uri="{FF2B5EF4-FFF2-40B4-BE49-F238E27FC236}">
                  <a16:creationId xmlns:a16="http://schemas.microsoft.com/office/drawing/2014/main" id="{7CFA997D-BA4E-451F-89F1-652A3EE8E490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3922124"/>
              <a:ext cx="7765246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22">
              <a:extLst>
                <a:ext uri="{FF2B5EF4-FFF2-40B4-BE49-F238E27FC236}">
                  <a16:creationId xmlns:a16="http://schemas.microsoft.com/office/drawing/2014/main" id="{32074980-106B-48C3-B34E-8CC93A4D453D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4588330"/>
              <a:ext cx="7765246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23">
              <a:extLst>
                <a:ext uri="{FF2B5EF4-FFF2-40B4-BE49-F238E27FC236}">
                  <a16:creationId xmlns:a16="http://schemas.microsoft.com/office/drawing/2014/main" id="{D61A1888-19E1-4B04-9B20-96CE924831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5254537"/>
              <a:ext cx="7765246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60">
            <a:extLst>
              <a:ext uri="{FF2B5EF4-FFF2-40B4-BE49-F238E27FC236}">
                <a16:creationId xmlns:a16="http://schemas.microsoft.com/office/drawing/2014/main" id="{0E072042-F769-4627-BA28-C978922F7262}"/>
              </a:ext>
            </a:extLst>
          </p:cNvPr>
          <p:cNvSpPr>
            <a:spLocks noChangeAspect="1"/>
          </p:cNvSpPr>
          <p:nvPr/>
        </p:nvSpPr>
        <p:spPr>
          <a:xfrm>
            <a:off x="4779300" y="5777265"/>
            <a:ext cx="56242" cy="5624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sz="135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4218C01-7790-9526-B527-8BE55F813654}"/>
              </a:ext>
            </a:extLst>
          </p:cNvPr>
          <p:cNvSpPr/>
          <p:nvPr/>
        </p:nvSpPr>
        <p:spPr>
          <a:xfrm>
            <a:off x="395536" y="548680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요구사항 명세서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고객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B47A6-DA04-C6A2-7BDB-267AA934318E}"/>
              </a:ext>
            </a:extLst>
          </p:cNvPr>
          <p:cNvSpPr txBox="1"/>
          <p:nvPr/>
        </p:nvSpPr>
        <p:spPr>
          <a:xfrm>
            <a:off x="1331640" y="3544848"/>
            <a:ext cx="981808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100" dirty="0"/>
              <a:t>고객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72C6C-2928-9C33-BD43-C18A041FFB10}"/>
              </a:ext>
            </a:extLst>
          </p:cNvPr>
          <p:cNvSpPr txBox="1"/>
          <p:nvPr/>
        </p:nvSpPr>
        <p:spPr>
          <a:xfrm>
            <a:off x="2669029" y="2618932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영화목록</a:t>
            </a:r>
            <a:r>
              <a:rPr kumimoji="1" lang="en-US" altLang="ko-Kore-KR" sz="1100" dirty="0"/>
              <a:t>-</a:t>
            </a:r>
            <a:r>
              <a:rPr kumimoji="1" lang="ko-KR" altLang="en-US" sz="1100" dirty="0"/>
              <a:t>검색</a:t>
            </a:r>
            <a:endParaRPr kumimoji="1" lang="ko-Kore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7D935-488B-210F-A737-31CB9C4B1D67}"/>
              </a:ext>
            </a:extLst>
          </p:cNvPr>
          <p:cNvSpPr txBox="1"/>
          <p:nvPr/>
        </p:nvSpPr>
        <p:spPr>
          <a:xfrm>
            <a:off x="4473246" y="2629650"/>
            <a:ext cx="3624304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영화의</a:t>
            </a:r>
            <a:r>
              <a:rPr kumimoji="1" lang="ko-KR" altLang="en-US" sz="1100" dirty="0"/>
              <a:t> 타이틀을 키워드로 검색</a:t>
            </a:r>
            <a:endParaRPr kumimoji="1" lang="ko-Kore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556E1-C667-D8EA-67C2-B0EE8CE319C8}"/>
              </a:ext>
            </a:extLst>
          </p:cNvPr>
          <p:cNvSpPr txBox="1"/>
          <p:nvPr/>
        </p:nvSpPr>
        <p:spPr>
          <a:xfrm>
            <a:off x="2669029" y="3068960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영화목록</a:t>
            </a:r>
            <a:r>
              <a:rPr kumimoji="1" lang="en-US" altLang="ko-Kore-KR" sz="1100" dirty="0"/>
              <a:t>-</a:t>
            </a:r>
            <a:r>
              <a:rPr kumimoji="1" lang="ko-KR" altLang="en-US" sz="1100" dirty="0"/>
              <a:t>조회</a:t>
            </a:r>
            <a:endParaRPr kumimoji="1" lang="ko-Kore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D6737A-38CA-0FAE-BD0D-66CAC847F812}"/>
              </a:ext>
            </a:extLst>
          </p:cNvPr>
          <p:cNvSpPr txBox="1"/>
          <p:nvPr/>
        </p:nvSpPr>
        <p:spPr>
          <a:xfrm>
            <a:off x="4465310" y="3076796"/>
            <a:ext cx="3624304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100" dirty="0"/>
              <a:t>가장 가까운 상영 스케줄을 기준으로 오름차순 출력</a:t>
            </a:r>
            <a:endParaRPr kumimoji="1" lang="ko-Kore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438EF-712A-1923-70F3-3DA852BBDBC1}"/>
              </a:ext>
            </a:extLst>
          </p:cNvPr>
          <p:cNvSpPr txBox="1"/>
          <p:nvPr/>
        </p:nvSpPr>
        <p:spPr>
          <a:xfrm>
            <a:off x="2669029" y="3502338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영화목록</a:t>
            </a:r>
            <a:r>
              <a:rPr kumimoji="1" lang="en-US" altLang="ko-Kore-KR" sz="1100" dirty="0"/>
              <a:t>-</a:t>
            </a:r>
            <a:r>
              <a:rPr kumimoji="1" lang="ko-KR" altLang="en-US" sz="1100" dirty="0"/>
              <a:t>정보</a:t>
            </a:r>
            <a:endParaRPr kumimoji="1" lang="ko-Kore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D3598-9F7B-ABE6-4E7C-1469A761889A}"/>
              </a:ext>
            </a:extLst>
          </p:cNvPr>
          <p:cNvSpPr txBox="1"/>
          <p:nvPr/>
        </p:nvSpPr>
        <p:spPr>
          <a:xfrm>
            <a:off x="4473246" y="3495449"/>
            <a:ext cx="3766122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해당</a:t>
            </a:r>
            <a:r>
              <a:rPr kumimoji="1" lang="ko-KR" altLang="en-US" sz="1100" dirty="0"/>
              <a:t> 영화를 예매한 회원들의 성별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연령 통계를 보여준다 </a:t>
            </a:r>
            <a:endParaRPr kumimoji="1" lang="ko-Kore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A6489-1CC0-9C62-82CE-EE84A140BE54}"/>
              </a:ext>
            </a:extLst>
          </p:cNvPr>
          <p:cNvSpPr txBox="1"/>
          <p:nvPr/>
        </p:nvSpPr>
        <p:spPr>
          <a:xfrm>
            <a:off x="2669029" y="3906955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마이페이지</a:t>
            </a:r>
            <a:r>
              <a:rPr kumimoji="1" lang="en-US" altLang="ko-Kore-KR" sz="1100" dirty="0"/>
              <a:t>-</a:t>
            </a:r>
            <a:r>
              <a:rPr kumimoji="1" lang="ko-KR" altLang="en-US" sz="1100" dirty="0"/>
              <a:t>조회</a:t>
            </a:r>
            <a:endParaRPr kumimoji="1" lang="ko-Kore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A5657-D912-787F-E358-FC371189676E}"/>
              </a:ext>
            </a:extLst>
          </p:cNvPr>
          <p:cNvSpPr txBox="1"/>
          <p:nvPr/>
        </p:nvSpPr>
        <p:spPr>
          <a:xfrm>
            <a:off x="4473246" y="3900257"/>
            <a:ext cx="3623892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총</a:t>
            </a:r>
            <a:r>
              <a:rPr kumimoji="1" lang="ko-KR" altLang="en-US" sz="1100" dirty="0"/>
              <a:t> 구매 금액을 포함한 회원의 정보를 조회</a:t>
            </a:r>
            <a:endParaRPr kumimoji="1" lang="ko-Kore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F1943-418C-4DCE-74A0-86BDDC3CC75E}"/>
              </a:ext>
            </a:extLst>
          </p:cNvPr>
          <p:cNvSpPr txBox="1"/>
          <p:nvPr/>
        </p:nvSpPr>
        <p:spPr>
          <a:xfrm>
            <a:off x="2669029" y="4325710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마이페이지</a:t>
            </a:r>
            <a:r>
              <a:rPr kumimoji="1" lang="en-US" altLang="ko-Kore-KR" sz="1100" dirty="0"/>
              <a:t>-</a:t>
            </a:r>
            <a:r>
              <a:rPr kumimoji="1" lang="ko-KR" altLang="en-US" sz="1100" dirty="0"/>
              <a:t>환불</a:t>
            </a:r>
            <a:endParaRPr kumimoji="1" lang="ko-Kore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99AA5-DA42-8426-331F-6ED9C041D5F8}"/>
              </a:ext>
            </a:extLst>
          </p:cNvPr>
          <p:cNvSpPr txBox="1"/>
          <p:nvPr/>
        </p:nvSpPr>
        <p:spPr>
          <a:xfrm>
            <a:off x="4473246" y="4325710"/>
            <a:ext cx="3616368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상영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3</a:t>
            </a:r>
            <a:r>
              <a:rPr kumimoji="1" lang="ko-KR" altLang="en-US" sz="1100" dirty="0"/>
              <a:t>시간이내의 영화는 환불 불가능</a:t>
            </a:r>
            <a:endParaRPr kumimoji="1" lang="ko-Kore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24C51-8EAE-2334-416D-9479CAB5A760}"/>
              </a:ext>
            </a:extLst>
          </p:cNvPr>
          <p:cNvSpPr txBox="1"/>
          <p:nvPr/>
        </p:nvSpPr>
        <p:spPr>
          <a:xfrm>
            <a:off x="2669029" y="4761646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마이페이지</a:t>
            </a:r>
            <a:r>
              <a:rPr kumimoji="1" lang="en-US" altLang="ko-KR" sz="1100" dirty="0"/>
              <a:t>-</a:t>
            </a:r>
            <a:r>
              <a:rPr kumimoji="1" lang="ko-KR" altLang="en-US" sz="1100" dirty="0"/>
              <a:t>수정</a:t>
            </a:r>
            <a:endParaRPr kumimoji="1" lang="ko-Kore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5AB17-E807-1ECB-2A89-61316D079440}"/>
              </a:ext>
            </a:extLst>
          </p:cNvPr>
          <p:cNvSpPr txBox="1"/>
          <p:nvPr/>
        </p:nvSpPr>
        <p:spPr>
          <a:xfrm>
            <a:off x="4473246" y="4761646"/>
            <a:ext cx="3616368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회원의</a:t>
            </a:r>
            <a:r>
              <a:rPr kumimoji="1" lang="ko-KR" altLang="en-US" sz="1100" dirty="0"/>
              <a:t> 정보를 수정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5615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5">
            <a:extLst>
              <a:ext uri="{FF2B5EF4-FFF2-40B4-BE49-F238E27FC236}">
                <a16:creationId xmlns:a16="http://schemas.microsoft.com/office/drawing/2014/main" id="{612D025F-FCB2-4C0A-9860-6317415C8986}"/>
              </a:ext>
            </a:extLst>
          </p:cNvPr>
          <p:cNvSpPr/>
          <p:nvPr/>
        </p:nvSpPr>
        <p:spPr>
          <a:xfrm>
            <a:off x="0" y="857251"/>
            <a:ext cx="9144000" cy="4654276"/>
          </a:xfrm>
          <a:custGeom>
            <a:avLst/>
            <a:gdLst>
              <a:gd name="connsiteX0" fmla="*/ 0 w 12192000"/>
              <a:gd name="connsiteY0" fmla="*/ 0 h 6239738"/>
              <a:gd name="connsiteX1" fmla="*/ 12192000 w 12192000"/>
              <a:gd name="connsiteY1" fmla="*/ 0 h 6239738"/>
              <a:gd name="connsiteX2" fmla="*/ 12192000 w 12192000"/>
              <a:gd name="connsiteY2" fmla="*/ 4391263 h 6239738"/>
              <a:gd name="connsiteX3" fmla="*/ 11905650 w 12192000"/>
              <a:gd name="connsiteY3" fmla="*/ 4472509 h 6239738"/>
              <a:gd name="connsiteX4" fmla="*/ 6067975 w 12192000"/>
              <a:gd name="connsiteY4" fmla="*/ 6135505 h 6239738"/>
              <a:gd name="connsiteX5" fmla="*/ 322062 w 12192000"/>
              <a:gd name="connsiteY5" fmla="*/ 4828050 h 6239738"/>
              <a:gd name="connsiteX6" fmla="*/ 118978 w 12192000"/>
              <a:gd name="connsiteY6" fmla="*/ 4642014 h 6239738"/>
              <a:gd name="connsiteX7" fmla="*/ 0 w 12192000"/>
              <a:gd name="connsiteY7" fmla="*/ 4520358 h 623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239738">
                <a:moveTo>
                  <a:pt x="0" y="0"/>
                </a:moveTo>
                <a:lnTo>
                  <a:pt x="12192000" y="0"/>
                </a:lnTo>
                <a:lnTo>
                  <a:pt x="12192000" y="4391263"/>
                </a:lnTo>
                <a:lnTo>
                  <a:pt x="11905650" y="4472509"/>
                </a:lnTo>
                <a:cubicBezTo>
                  <a:pt x="9967400" y="5057428"/>
                  <a:pt x="8075040" y="5848775"/>
                  <a:pt x="6067975" y="6135505"/>
                </a:cubicBezTo>
                <a:cubicBezTo>
                  <a:pt x="4060923" y="6422221"/>
                  <a:pt x="1858895" y="6158443"/>
                  <a:pt x="322062" y="4828050"/>
                </a:cubicBezTo>
                <a:cubicBezTo>
                  <a:pt x="252530" y="4767838"/>
                  <a:pt x="184838" y="4705790"/>
                  <a:pt x="118978" y="4642014"/>
                </a:cubicBezTo>
                <a:lnTo>
                  <a:pt x="0" y="4520358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latinLnBrk="0"/>
            <a:endParaRPr lang="en-ID" sz="13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1B76D2-9C83-CC49-A9AE-AEB2811E3785}"/>
              </a:ext>
            </a:extLst>
          </p:cNvPr>
          <p:cNvSpPr/>
          <p:nvPr/>
        </p:nvSpPr>
        <p:spPr>
          <a:xfrm>
            <a:off x="628552" y="1646178"/>
            <a:ext cx="7903888" cy="4231093"/>
          </a:xfrm>
          <a:prstGeom prst="roundRect">
            <a:avLst>
              <a:gd name="adj" fmla="val 5362"/>
            </a:avLst>
          </a:prstGeom>
          <a:solidFill>
            <a:schemeClr val="bg1"/>
          </a:solidFill>
          <a:ln>
            <a:noFill/>
          </a:ln>
          <a:effectLst>
            <a:outerShdw blurRad="381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sz="1350" dirty="0"/>
          </a:p>
        </p:txBody>
      </p:sp>
      <p:sp>
        <p:nvSpPr>
          <p:cNvPr id="63" name="Round Same Side Corner Rectangle 3">
            <a:extLst>
              <a:ext uri="{FF2B5EF4-FFF2-40B4-BE49-F238E27FC236}">
                <a16:creationId xmlns:a16="http://schemas.microsoft.com/office/drawing/2014/main" id="{0A9E39E7-DA55-43C5-9C65-025DEE3150C0}"/>
              </a:ext>
            </a:extLst>
          </p:cNvPr>
          <p:cNvSpPr/>
          <p:nvPr/>
        </p:nvSpPr>
        <p:spPr>
          <a:xfrm>
            <a:off x="1045894" y="2590971"/>
            <a:ext cx="7172346" cy="2618572"/>
          </a:xfrm>
          <a:prstGeom prst="round2SameRect">
            <a:avLst>
              <a:gd name="adj1" fmla="val 0"/>
              <a:gd name="adj2" fmla="val 4113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sz="825" dirty="0">
              <a:solidFill>
                <a:srgbClr val="2B2A2A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4" name="Rectangle: Top Corners Rounded 9">
            <a:extLst>
              <a:ext uri="{FF2B5EF4-FFF2-40B4-BE49-F238E27FC236}">
                <a16:creationId xmlns:a16="http://schemas.microsoft.com/office/drawing/2014/main" id="{3302F512-DF89-402F-83BB-7CAB21C6C992}"/>
              </a:ext>
            </a:extLst>
          </p:cNvPr>
          <p:cNvSpPr/>
          <p:nvPr/>
        </p:nvSpPr>
        <p:spPr>
          <a:xfrm>
            <a:off x="1046862" y="2155045"/>
            <a:ext cx="7192506" cy="435760"/>
          </a:xfrm>
          <a:prstGeom prst="round2SameRect">
            <a:avLst>
              <a:gd name="adj1" fmla="val 21443"/>
              <a:gd name="adj2" fmla="val 0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latinLnBrk="0"/>
            <a:endParaRPr lang="en-US" sz="135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65BFF6-CC41-4351-B72E-719AD510512E}"/>
              </a:ext>
            </a:extLst>
          </p:cNvPr>
          <p:cNvSpPr txBox="1"/>
          <p:nvPr/>
        </p:nvSpPr>
        <p:spPr>
          <a:xfrm>
            <a:off x="1278748" y="2293926"/>
            <a:ext cx="1087591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  <a:buSzPct val="110000"/>
            </a:pPr>
            <a:r>
              <a:rPr lang="ko-KR" altLang="en-US" sz="105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구분</a:t>
            </a:r>
            <a:endParaRPr lang="en-US" sz="1050" b="1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F6774E-7047-45BC-8BA1-63125448516F}"/>
              </a:ext>
            </a:extLst>
          </p:cNvPr>
          <p:cNvSpPr txBox="1"/>
          <p:nvPr/>
        </p:nvSpPr>
        <p:spPr>
          <a:xfrm>
            <a:off x="3030074" y="2283208"/>
            <a:ext cx="1087591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  <a:buSzPct val="110000"/>
            </a:pPr>
            <a:r>
              <a:rPr lang="ko-KR" altLang="en-US" sz="105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서비스</a:t>
            </a:r>
            <a:endParaRPr lang="en-US" altLang="ko-KR" sz="1050" b="1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65E635C-6A04-4729-9493-B269DB79CEC0}"/>
              </a:ext>
            </a:extLst>
          </p:cNvPr>
          <p:cNvSpPr txBox="1"/>
          <p:nvPr/>
        </p:nvSpPr>
        <p:spPr>
          <a:xfrm>
            <a:off x="5733667" y="2272333"/>
            <a:ext cx="1087591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  <a:buSzPct val="110000"/>
            </a:pPr>
            <a:r>
              <a:rPr lang="ko-KR" altLang="en-US" sz="1050" b="1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기능구현</a:t>
            </a:r>
            <a:endParaRPr lang="en-US" altLang="ko-KR" sz="1050" b="1" dirty="0">
              <a:solidFill>
                <a:srgbClr val="FFFFFF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87" name="Group 49">
            <a:extLst>
              <a:ext uri="{FF2B5EF4-FFF2-40B4-BE49-F238E27FC236}">
                <a16:creationId xmlns:a16="http://schemas.microsoft.com/office/drawing/2014/main" id="{3C9AC179-6F86-4FC9-AD30-72329975E4C0}"/>
              </a:ext>
            </a:extLst>
          </p:cNvPr>
          <p:cNvGrpSpPr/>
          <p:nvPr/>
        </p:nvGrpSpPr>
        <p:grpSpPr>
          <a:xfrm>
            <a:off x="1048839" y="2162881"/>
            <a:ext cx="7055401" cy="3048941"/>
            <a:chOff x="1062192" y="1283050"/>
            <a:chExt cx="10080000" cy="4659455"/>
          </a:xfrm>
        </p:grpSpPr>
        <p:cxnSp>
          <p:nvCxnSpPr>
            <p:cNvPr id="89" name="Straight Connector 13">
              <a:extLst>
                <a:ext uri="{FF2B5EF4-FFF2-40B4-BE49-F238E27FC236}">
                  <a16:creationId xmlns:a16="http://schemas.microsoft.com/office/drawing/2014/main" id="{197A4E75-5351-4033-8633-0DEA329ED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4617" y="1283050"/>
              <a:ext cx="7200" cy="4659455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4">
              <a:extLst>
                <a:ext uri="{FF2B5EF4-FFF2-40B4-BE49-F238E27FC236}">
                  <a16:creationId xmlns:a16="http://schemas.microsoft.com/office/drawing/2014/main" id="{207271F5-074A-415C-AC02-B7E548440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6946" y="1283050"/>
              <a:ext cx="7200" cy="4659455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8">
              <a:extLst>
                <a:ext uri="{FF2B5EF4-FFF2-40B4-BE49-F238E27FC236}">
                  <a16:creationId xmlns:a16="http://schemas.microsoft.com/office/drawing/2014/main" id="{7436A604-615A-4F76-8995-25793F81325F}"/>
                </a:ext>
              </a:extLst>
            </p:cNvPr>
            <p:cNvCxnSpPr/>
            <p:nvPr/>
          </p:nvCxnSpPr>
          <p:spPr>
            <a:xfrm>
              <a:off x="1062192" y="1923506"/>
              <a:ext cx="10080000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9">
              <a:extLst>
                <a:ext uri="{FF2B5EF4-FFF2-40B4-BE49-F238E27FC236}">
                  <a16:creationId xmlns:a16="http://schemas.microsoft.com/office/drawing/2014/main" id="{137E15E2-186B-4019-9A14-18D3D29D5F90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2589712"/>
              <a:ext cx="7765246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20">
              <a:extLst>
                <a:ext uri="{FF2B5EF4-FFF2-40B4-BE49-F238E27FC236}">
                  <a16:creationId xmlns:a16="http://schemas.microsoft.com/office/drawing/2014/main" id="{DA3A70D5-0F0D-4516-A053-E6383A8E48BA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3217959"/>
              <a:ext cx="7765246" cy="37958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21">
              <a:extLst>
                <a:ext uri="{FF2B5EF4-FFF2-40B4-BE49-F238E27FC236}">
                  <a16:creationId xmlns:a16="http://schemas.microsoft.com/office/drawing/2014/main" id="{7CFA997D-BA4E-451F-89F1-652A3EE8E490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3922124"/>
              <a:ext cx="7765246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22">
              <a:extLst>
                <a:ext uri="{FF2B5EF4-FFF2-40B4-BE49-F238E27FC236}">
                  <a16:creationId xmlns:a16="http://schemas.microsoft.com/office/drawing/2014/main" id="{32074980-106B-48C3-B34E-8CC93A4D453D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4588330"/>
              <a:ext cx="7765246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23">
              <a:extLst>
                <a:ext uri="{FF2B5EF4-FFF2-40B4-BE49-F238E27FC236}">
                  <a16:creationId xmlns:a16="http://schemas.microsoft.com/office/drawing/2014/main" id="{D61A1888-19E1-4B04-9B20-96CE924831B9}"/>
                </a:ext>
              </a:extLst>
            </p:cNvPr>
            <p:cNvCxnSpPr>
              <a:cxnSpLocks/>
            </p:cNvCxnSpPr>
            <p:nvPr/>
          </p:nvCxnSpPr>
          <p:spPr>
            <a:xfrm>
              <a:off x="3376946" y="5254537"/>
              <a:ext cx="7765246" cy="0"/>
            </a:xfrm>
            <a:prstGeom prst="line">
              <a:avLst/>
            </a:prstGeom>
            <a:ln w="15875" cap="rnd">
              <a:solidFill>
                <a:srgbClr val="2B2A2A">
                  <a:alpha val="12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Oval 60">
            <a:extLst>
              <a:ext uri="{FF2B5EF4-FFF2-40B4-BE49-F238E27FC236}">
                <a16:creationId xmlns:a16="http://schemas.microsoft.com/office/drawing/2014/main" id="{0E072042-F769-4627-BA28-C978922F7262}"/>
              </a:ext>
            </a:extLst>
          </p:cNvPr>
          <p:cNvSpPr>
            <a:spLocks noChangeAspect="1"/>
          </p:cNvSpPr>
          <p:nvPr/>
        </p:nvSpPr>
        <p:spPr>
          <a:xfrm>
            <a:off x="4779300" y="5777265"/>
            <a:ext cx="56242" cy="5624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sz="135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4218C01-7790-9526-B527-8BE55F813654}"/>
              </a:ext>
            </a:extLst>
          </p:cNvPr>
          <p:cNvSpPr/>
          <p:nvPr/>
        </p:nvSpPr>
        <p:spPr>
          <a:xfrm>
            <a:off x="395536" y="550808"/>
            <a:ext cx="5616624" cy="52172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요구사항 명세서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관리자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B47A6-DA04-C6A2-7BDB-267AA934318E}"/>
              </a:ext>
            </a:extLst>
          </p:cNvPr>
          <p:cNvSpPr txBox="1"/>
          <p:nvPr/>
        </p:nvSpPr>
        <p:spPr>
          <a:xfrm>
            <a:off x="1331640" y="3544848"/>
            <a:ext cx="981808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1100" dirty="0"/>
              <a:t>관리자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72C6C-2928-9C33-BD43-C18A041FFB10}"/>
              </a:ext>
            </a:extLst>
          </p:cNvPr>
          <p:cNvSpPr txBox="1"/>
          <p:nvPr/>
        </p:nvSpPr>
        <p:spPr>
          <a:xfrm>
            <a:off x="2669029" y="2618932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관리자</a:t>
            </a:r>
            <a:r>
              <a:rPr kumimoji="1" lang="ko-KR" altLang="en-US" sz="1100" dirty="0"/>
              <a:t> 로그인</a:t>
            </a:r>
            <a:endParaRPr kumimoji="1" lang="ko-Kore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7D935-488B-210F-A737-31CB9C4B1D67}"/>
              </a:ext>
            </a:extLst>
          </p:cNvPr>
          <p:cNvSpPr txBox="1"/>
          <p:nvPr/>
        </p:nvSpPr>
        <p:spPr>
          <a:xfrm>
            <a:off x="4473246" y="2629650"/>
            <a:ext cx="3624304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관리자</a:t>
            </a:r>
            <a:r>
              <a:rPr kumimoji="1" lang="ko-KR" altLang="en-US" sz="1100" dirty="0"/>
              <a:t> 전용 </a:t>
            </a:r>
            <a:r>
              <a:rPr kumimoji="1" lang="en-US" altLang="ko-KR" sz="1100" dirty="0"/>
              <a:t>id</a:t>
            </a:r>
            <a:r>
              <a:rPr kumimoji="1" lang="ko-KR" altLang="en-US" sz="1100" dirty="0"/>
              <a:t> 생성</a:t>
            </a:r>
            <a:endParaRPr kumimoji="1" lang="ko-Kore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556E1-C667-D8EA-67C2-B0EE8CE319C8}"/>
              </a:ext>
            </a:extLst>
          </p:cNvPr>
          <p:cNvSpPr txBox="1"/>
          <p:nvPr/>
        </p:nvSpPr>
        <p:spPr>
          <a:xfrm>
            <a:off x="2669029" y="3068960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영화관리</a:t>
            </a:r>
            <a:r>
              <a:rPr kumimoji="1" lang="en-US" altLang="ko-Kore-KR" sz="1100" dirty="0"/>
              <a:t>_</a:t>
            </a:r>
            <a:r>
              <a:rPr kumimoji="1" lang="en-US" altLang="ko-KR" sz="1100" dirty="0"/>
              <a:t>UI</a:t>
            </a:r>
            <a:endParaRPr kumimoji="1" lang="ko-Kore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D6737A-38CA-0FAE-BD0D-66CAC847F812}"/>
              </a:ext>
            </a:extLst>
          </p:cNvPr>
          <p:cNvSpPr txBox="1"/>
          <p:nvPr/>
        </p:nvSpPr>
        <p:spPr>
          <a:xfrm>
            <a:off x="4465310" y="3076796"/>
            <a:ext cx="3624304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100" dirty="0"/>
              <a:t>영화관리 탭의</a:t>
            </a:r>
            <a:r>
              <a:rPr kumimoji="1" lang="en-US" altLang="ko-KR" sz="1100" dirty="0"/>
              <a:t>_UI</a:t>
            </a:r>
            <a:r>
              <a:rPr kumimoji="1" lang="ko-KR" altLang="en-US" sz="1100" dirty="0"/>
              <a:t> 및 검색 등 편의성 제공</a:t>
            </a:r>
            <a:endParaRPr kumimoji="1" lang="ko-Kore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0438EF-712A-1923-70F3-3DA852BBDBC1}"/>
              </a:ext>
            </a:extLst>
          </p:cNvPr>
          <p:cNvSpPr txBox="1"/>
          <p:nvPr/>
        </p:nvSpPr>
        <p:spPr>
          <a:xfrm>
            <a:off x="2669029" y="3502338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영화관리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D3598-9F7B-ABE6-4E7C-1469A761889A}"/>
              </a:ext>
            </a:extLst>
          </p:cNvPr>
          <p:cNvSpPr txBox="1"/>
          <p:nvPr/>
        </p:nvSpPr>
        <p:spPr>
          <a:xfrm>
            <a:off x="4473246" y="3495449"/>
            <a:ext cx="3766122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100" dirty="0"/>
              <a:t>영화의 등록</a:t>
            </a:r>
            <a:r>
              <a:rPr kumimoji="1" lang="en-US" altLang="ko-KR" sz="1100" dirty="0"/>
              <a:t>/</a:t>
            </a:r>
            <a:r>
              <a:rPr kumimoji="1" lang="ko-KR" altLang="en-US" sz="1100" dirty="0"/>
              <a:t>수정</a:t>
            </a:r>
            <a:r>
              <a:rPr kumimoji="1" lang="en-US" altLang="ko-KR" sz="1100" dirty="0"/>
              <a:t>/</a:t>
            </a:r>
            <a:r>
              <a:rPr kumimoji="1" lang="ko-KR" altLang="en-US" sz="1100" dirty="0"/>
              <a:t>삭제</a:t>
            </a:r>
            <a:endParaRPr kumimoji="1" lang="ko-Kore-KR" alt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A6489-1CC0-9C62-82CE-EE84A140BE54}"/>
              </a:ext>
            </a:extLst>
          </p:cNvPr>
          <p:cNvSpPr txBox="1"/>
          <p:nvPr/>
        </p:nvSpPr>
        <p:spPr>
          <a:xfrm>
            <a:off x="2669029" y="3906955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예매관리</a:t>
            </a:r>
            <a:r>
              <a:rPr kumimoji="1" lang="en-US" altLang="ko-Kore-KR" sz="1100" dirty="0"/>
              <a:t>_</a:t>
            </a:r>
            <a:r>
              <a:rPr kumimoji="1" lang="en-US" altLang="ko-KR" sz="1100" dirty="0"/>
              <a:t>UI</a:t>
            </a:r>
            <a:endParaRPr kumimoji="1" lang="ko-Kore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A5657-D912-787F-E358-FC371189676E}"/>
              </a:ext>
            </a:extLst>
          </p:cNvPr>
          <p:cNvSpPr txBox="1"/>
          <p:nvPr/>
        </p:nvSpPr>
        <p:spPr>
          <a:xfrm>
            <a:off x="4473246" y="3900257"/>
            <a:ext cx="3623892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예매관리</a:t>
            </a:r>
            <a:r>
              <a:rPr kumimoji="1" lang="ko-KR" altLang="en-US" sz="1100" dirty="0"/>
              <a:t> 탭의 </a:t>
            </a:r>
            <a:r>
              <a:rPr kumimoji="1" lang="en-US" altLang="ko-KR" sz="1100" dirty="0"/>
              <a:t>UI </a:t>
            </a:r>
            <a:r>
              <a:rPr kumimoji="1" lang="ko-KR" altLang="en-US" sz="1100" dirty="0"/>
              <a:t>및 검색 등 편의성 제공</a:t>
            </a:r>
            <a:endParaRPr kumimoji="1" lang="ko-Kore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F1943-418C-4DCE-74A0-86BDDC3CC75E}"/>
              </a:ext>
            </a:extLst>
          </p:cNvPr>
          <p:cNvSpPr txBox="1"/>
          <p:nvPr/>
        </p:nvSpPr>
        <p:spPr>
          <a:xfrm>
            <a:off x="2669029" y="4325710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예매관리</a:t>
            </a:r>
            <a:r>
              <a:rPr kumimoji="1" lang="en-US" altLang="ko-Kore-KR" sz="1100" dirty="0"/>
              <a:t>-</a:t>
            </a:r>
            <a:r>
              <a:rPr kumimoji="1" lang="ko-KR" altLang="en-US" sz="1100" dirty="0"/>
              <a:t>환불</a:t>
            </a:r>
            <a:endParaRPr kumimoji="1" lang="ko-Kore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99AA5-DA42-8426-331F-6ED9C041D5F8}"/>
              </a:ext>
            </a:extLst>
          </p:cNvPr>
          <p:cNvSpPr txBox="1"/>
          <p:nvPr/>
        </p:nvSpPr>
        <p:spPr>
          <a:xfrm>
            <a:off x="4465310" y="4356565"/>
            <a:ext cx="3616368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아직</a:t>
            </a:r>
            <a:r>
              <a:rPr kumimoji="1" lang="ko-KR" altLang="en-US" sz="1100" dirty="0"/>
              <a:t> 상영중인 영화의 환불 기능</a:t>
            </a:r>
            <a:endParaRPr kumimoji="1" lang="ko-Kore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24C51-8EAE-2334-416D-9479CAB5A760}"/>
              </a:ext>
            </a:extLst>
          </p:cNvPr>
          <p:cNvSpPr txBox="1"/>
          <p:nvPr/>
        </p:nvSpPr>
        <p:spPr>
          <a:xfrm>
            <a:off x="2669029" y="4761646"/>
            <a:ext cx="1804217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예매관리</a:t>
            </a:r>
            <a:r>
              <a:rPr kumimoji="1" lang="en-US" altLang="ko-Kore-KR" sz="1100" dirty="0"/>
              <a:t>-</a:t>
            </a:r>
            <a:r>
              <a:rPr kumimoji="1" lang="ko-KR" altLang="en-US" sz="1100" dirty="0"/>
              <a:t>수정</a:t>
            </a:r>
            <a:endParaRPr kumimoji="1" lang="ko-Kore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5AB17-E807-1ECB-2A89-61316D079440}"/>
              </a:ext>
            </a:extLst>
          </p:cNvPr>
          <p:cNvSpPr txBox="1"/>
          <p:nvPr/>
        </p:nvSpPr>
        <p:spPr>
          <a:xfrm>
            <a:off x="4473246" y="4791224"/>
            <a:ext cx="3616368" cy="313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ore-KR" altLang="en-US" sz="1100" dirty="0"/>
              <a:t>상영전</a:t>
            </a:r>
            <a:r>
              <a:rPr kumimoji="1" lang="ko-KR" altLang="en-US" sz="1100" dirty="0"/>
              <a:t> 영화일시 고객 좌석 변경 기능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729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257453" y="3333954"/>
            <a:ext cx="7414135" cy="4546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UML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             </a:t>
            </a:r>
          </a:p>
        </p:txBody>
      </p:sp>
      <p:sp>
        <p:nvSpPr>
          <p:cNvPr id="17" name="타원 16"/>
          <p:cNvSpPr/>
          <p:nvPr/>
        </p:nvSpPr>
        <p:spPr>
          <a:xfrm>
            <a:off x="395536" y="2852936"/>
            <a:ext cx="1368152" cy="1368152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Open Sans Extrabold" panose="020B0906030804020204" pitchFamily="34" charset="0"/>
              </a:rPr>
              <a:t>3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  <a:cs typeface="Open Sans Extrabold" panose="020B0906030804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832684" y="1196752"/>
            <a:ext cx="1452984" cy="1452984"/>
            <a:chOff x="3832684" y="1196752"/>
            <a:chExt cx="1452984" cy="1452984"/>
          </a:xfrm>
        </p:grpSpPr>
        <p:sp>
          <p:nvSpPr>
            <p:cNvPr id="20" name="타원 19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828096" y="1630889"/>
            <a:ext cx="1145486" cy="1145486"/>
            <a:chOff x="3832684" y="1196752"/>
            <a:chExt cx="1452984" cy="1452984"/>
          </a:xfrm>
        </p:grpSpPr>
        <p:sp>
          <p:nvSpPr>
            <p:cNvPr id="31" name="타원 30"/>
            <p:cNvSpPr/>
            <p:nvPr/>
          </p:nvSpPr>
          <p:spPr>
            <a:xfrm>
              <a:off x="3832684" y="1196752"/>
              <a:ext cx="1452984" cy="145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36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7200000">
              <a:off x="4444752" y="1340768"/>
              <a:ext cx="228848" cy="1164952"/>
              <a:chOff x="4444752" y="1340768"/>
              <a:chExt cx="228848" cy="1164952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4444752" y="1340768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444752" y="2276872"/>
                <a:ext cx="228848" cy="22884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447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 kumimoji="1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kumimoji="1" sz="11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943</Words>
  <Application>Microsoft Office PowerPoint</Application>
  <PresentationFormat>화면 슬라이드 쇼(4:3)</PresentationFormat>
  <Paragraphs>224</Paragraphs>
  <Slides>33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Apple SD Gothic Neo</vt:lpstr>
      <vt:lpstr>Noto Sans</vt:lpstr>
      <vt:lpstr>Open Sans Extrabold</vt:lpstr>
      <vt:lpstr>맑은 고딕</vt:lpstr>
      <vt:lpstr>여기어때 잘난체 OTF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</dc:creator>
  <cp:lastModifiedBy>502</cp:lastModifiedBy>
  <cp:revision>38</cp:revision>
  <dcterms:created xsi:type="dcterms:W3CDTF">2014-12-30T06:20:33Z</dcterms:created>
  <dcterms:modified xsi:type="dcterms:W3CDTF">2022-10-07T04:31:31Z</dcterms:modified>
</cp:coreProperties>
</file>